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9"/>
  </p:notesMasterIdLst>
  <p:handoutMasterIdLst>
    <p:handoutMasterId r:id="rId30"/>
  </p:handoutMasterIdLst>
  <p:sldIdLst>
    <p:sldId id="360" r:id="rId2"/>
    <p:sldId id="361" r:id="rId3"/>
    <p:sldId id="318" r:id="rId4"/>
    <p:sldId id="319" r:id="rId5"/>
    <p:sldId id="274" r:id="rId6"/>
    <p:sldId id="320" r:id="rId7"/>
    <p:sldId id="329" r:id="rId8"/>
    <p:sldId id="292" r:id="rId9"/>
    <p:sldId id="286" r:id="rId10"/>
    <p:sldId id="264" r:id="rId11"/>
    <p:sldId id="266" r:id="rId12"/>
    <p:sldId id="267" r:id="rId13"/>
    <p:sldId id="268" r:id="rId14"/>
    <p:sldId id="269" r:id="rId15"/>
    <p:sldId id="270" r:id="rId16"/>
    <p:sldId id="271" r:id="rId17"/>
    <p:sldId id="288" r:id="rId18"/>
    <p:sldId id="340" r:id="rId19"/>
    <p:sldId id="341" r:id="rId20"/>
    <p:sldId id="285" r:id="rId21"/>
    <p:sldId id="324" r:id="rId22"/>
    <p:sldId id="290" r:id="rId23"/>
    <p:sldId id="325" r:id="rId24"/>
    <p:sldId id="291" r:id="rId25"/>
    <p:sldId id="362" r:id="rId26"/>
    <p:sldId id="357" r:id="rId27"/>
    <p:sldId id="32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8" autoAdjust="0"/>
    <p:restoredTop sz="92196" autoAdjust="0"/>
  </p:normalViewPr>
  <p:slideViewPr>
    <p:cSldViewPr>
      <p:cViewPr>
        <p:scale>
          <a:sx n="90" d="100"/>
          <a:sy n="90" d="100"/>
        </p:scale>
        <p:origin x="-72" y="9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1396FAC-686D-4CC9-A819-6EFB4F4F442B}" type="datetimeFigureOut">
              <a:rPr lang="en-US" smtClean="0"/>
              <a:pPr/>
              <a:t>10/27/2010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6FA065-26DB-4EB0-B482-7014E69653F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30B5C7-C7CE-47A9-8C87-C0BDBF574E5B}" type="datetimeFigureOut">
              <a:rPr lang="en-US" smtClean="0"/>
              <a:pPr/>
              <a:t>10/27/2010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D02498-F7B7-4A54-968B-8788F446726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D02498-F7B7-4A54-968B-8788F4467261}"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SlideOverlay.png"/>
          <p:cNvPicPr>
            <a:picLocks noChangeAspect="1"/>
          </p:cNvPicPr>
          <p:nvPr/>
        </p:nvPicPr>
        <p:blipFill>
          <a:blip r:embed="rId2" cstate="print"/>
          <a:stretch>
            <a:fillRect/>
          </a:stretch>
        </p:blipFill>
        <p:spPr>
          <a:xfrm>
            <a:off x="0" y="0"/>
            <a:ext cx="9144000" cy="6858000"/>
          </a:xfrm>
          <a:prstGeom prst="rect">
            <a:avLst/>
          </a:prstGeom>
          <a:ln>
            <a:noFill/>
          </a:ln>
        </p:spPr>
      </p:pic>
      <p:grpSp>
        <p:nvGrpSpPr>
          <p:cNvPr id="4" name="Group 52"/>
          <p:cNvGrpSpPr/>
          <p:nvPr/>
        </p:nvGrpSpPr>
        <p:grpSpPr>
          <a:xfrm>
            <a:off x="103644" y="1997845"/>
            <a:ext cx="9264100" cy="3669157"/>
            <a:chOff x="103644" y="1997845"/>
            <a:chExt cx="9264100" cy="3669157"/>
          </a:xfrm>
        </p:grpSpPr>
        <p:sp>
          <p:nvSpPr>
            <p:cNvPr id="21" name="Freeform 20"/>
            <p:cNvSpPr/>
            <p:nvPr/>
          </p:nvSpPr>
          <p:spPr>
            <a:xfrm rot="15669120">
              <a:off x="3703491" y="-842257"/>
              <a:ext cx="2064406"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Freeform 22"/>
            <p:cNvSpPr/>
            <p:nvPr/>
          </p:nvSpPr>
          <p:spPr>
            <a:xfrm rot="15660000">
              <a:off x="5179560" y="157915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6" name="Freeform 25"/>
            <p:cNvSpPr/>
            <p:nvPr/>
          </p:nvSpPr>
          <p:spPr>
            <a:xfrm rot="15660000">
              <a:off x="6127955" y="-68851"/>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61128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278516"/>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Freeform 44"/>
            <p:cNvSpPr/>
            <p:nvPr/>
          </p:nvSpPr>
          <p:spPr>
            <a:xfrm rot="15660000">
              <a:off x="7468755" y="1178808"/>
              <a:ext cx="536285" cy="2936001"/>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0708" y="-641833"/>
            <a:ext cx="985797" cy="604813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5" name="Group 29"/>
          <p:cNvGrpSpPr/>
          <p:nvPr/>
        </p:nvGrpSpPr>
        <p:grpSpPr>
          <a:xfrm>
            <a:off x="787878" y="-970104"/>
            <a:ext cx="5636587" cy="2701922"/>
            <a:chOff x="787878" y="-970104"/>
            <a:chExt cx="5636587" cy="2701922"/>
          </a:xfrm>
        </p:grpSpPr>
        <p:sp>
          <p:nvSpPr>
            <p:cNvPr id="37" name="Oval 36"/>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2" name="Oval 41"/>
            <p:cNvSpPr/>
            <p:nvPr userDrawn="1"/>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1" name="Oval 40"/>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Pie 33"/>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6" name="Oval 35"/>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8" name="Arc 37"/>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6" name="Pie 45"/>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7" name="Arc 46"/>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8" name="Oval 47"/>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9" name="Oval 48"/>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0" name="Arc 39"/>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0" name="Oval 49"/>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1" name="Oval 50"/>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32" name="Rectangle 31"/>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rot="21042312">
            <a:off x="1022823" y="2961459"/>
            <a:ext cx="7551601" cy="1612607"/>
          </a:xfrm>
        </p:spPr>
        <p:txBody>
          <a:bodyPr anchor="b" anchorCtr="0">
            <a:noAutofit/>
          </a:bodyPr>
          <a:lstStyle>
            <a:lvl1pPr algn="l">
              <a:defRPr sz="4600">
                <a:solidFill>
                  <a:schemeClr val="bg1"/>
                </a:solidFill>
              </a:defRPr>
            </a:lvl1pPr>
          </a:lstStyle>
          <a:p>
            <a:r>
              <a:rPr lang="en-US" smtClean="0"/>
              <a:t>Click to edit Master title style</a:t>
            </a:r>
            <a:endParaRPr/>
          </a:p>
        </p:txBody>
      </p:sp>
      <p:sp>
        <p:nvSpPr>
          <p:cNvPr id="3" name="Subtitle 2"/>
          <p:cNvSpPr>
            <a:spLocks noGrp="1"/>
          </p:cNvSpPr>
          <p:nvPr>
            <p:ph type="subTitle" idx="1"/>
          </p:nvPr>
        </p:nvSpPr>
        <p:spPr>
          <a:xfrm rot="21060000">
            <a:off x="2550459" y="4704801"/>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4" name="Rectangle 33"/>
          <p:cNvSpPr/>
          <p:nvPr/>
        </p:nvSpPr>
        <p:spPr>
          <a:xfrm>
            <a:off x="9144" y="2476500"/>
            <a:ext cx="9125712"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24765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
        <p:nvSpPr>
          <p:cNvPr id="2" name="Title 1"/>
          <p:cNvSpPr>
            <a:spLocks noGrp="1"/>
          </p:cNvSpPr>
          <p:nvPr>
            <p:ph type="title"/>
          </p:nvPr>
        </p:nvSpPr>
        <p:spPr>
          <a:xfrm>
            <a:off x="4477870" y="990600"/>
            <a:ext cx="3951755" cy="1431832"/>
          </a:xfrm>
        </p:spPr>
        <p:txBody>
          <a:bodyPr anchor="b"/>
          <a:lstStyle>
            <a:lvl1pPr algn="l">
              <a:lnSpc>
                <a:spcPct val="100000"/>
              </a:lnSpc>
              <a:defRPr sz="3000" b="0"/>
            </a:lvl1pPr>
          </a:lstStyle>
          <a:p>
            <a:r>
              <a:rPr lang="en-US" smtClean="0"/>
              <a:t>Click to edit Master title style</a:t>
            </a:r>
            <a:endParaRPr/>
          </a:p>
        </p:txBody>
      </p:sp>
      <p:sp>
        <p:nvSpPr>
          <p:cNvPr id="3" name="Picture Placeholder 2"/>
          <p:cNvSpPr>
            <a:spLocks noGrp="1"/>
          </p:cNvSpPr>
          <p:nvPr>
            <p:ph type="pic" idx="1"/>
          </p:nvPr>
        </p:nvSpPr>
        <p:spPr>
          <a:xfrm rot="21416935">
            <a:off x="414291" y="1321671"/>
            <a:ext cx="3703911" cy="5202978"/>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477870" y="2547938"/>
            <a:ext cx="3951755" cy="3700462"/>
          </a:xfrm>
        </p:spPr>
        <p:txBody>
          <a:bodyPr>
            <a:normAutofit/>
          </a:bodyPr>
          <a:lstStyle>
            <a:lvl1pPr marL="0" indent="0">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8" name="Group 33"/>
          <p:cNvGrpSpPr/>
          <p:nvPr/>
        </p:nvGrpSpPr>
        <p:grpSpPr>
          <a:xfrm>
            <a:off x="9144" y="3810000"/>
            <a:ext cx="9125712" cy="3035300"/>
            <a:chOff x="9144" y="3810000"/>
            <a:chExt cx="9125712" cy="3035300"/>
          </a:xfrm>
        </p:grpSpPr>
        <p:sp>
          <p:nvSpPr>
            <p:cNvPr id="35" name="Rectangle 34"/>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
        <p:nvSpPr>
          <p:cNvPr id="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300"/>
              </a:spcBef>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en-US" smtClean="0"/>
              <a:t>Click to edit Master title style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Pictures above Caption">
    <p:spTree>
      <p:nvGrpSpPr>
        <p:cNvPr id="1" name=""/>
        <p:cNvGrpSpPr/>
        <p:nvPr/>
      </p:nvGrpSpPr>
      <p:grpSpPr>
        <a:xfrm>
          <a:off x="0" y="0"/>
          <a:ext cx="0" cy="0"/>
          <a:chOff x="0" y="0"/>
          <a:chExt cx="0" cy="0"/>
        </a:xfrm>
      </p:grpSpPr>
      <p:grpSp>
        <p:nvGrpSpPr>
          <p:cNvPr id="8" name="Group 35"/>
          <p:cNvGrpSpPr/>
          <p:nvPr/>
        </p:nvGrpSpPr>
        <p:grpSpPr>
          <a:xfrm>
            <a:off x="9144" y="3810000"/>
            <a:ext cx="9125712" cy="3035300"/>
            <a:chOff x="9144" y="3810000"/>
            <a:chExt cx="9125712" cy="3035300"/>
          </a:xfrm>
        </p:grpSpPr>
        <p:sp>
          <p:nvSpPr>
            <p:cNvPr id="33" name="Rectangle 32"/>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5" name="Straight Connector 34"/>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
        <p:nvSpPr>
          <p:cNvPr id="3"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300"/>
              </a:spcBef>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en-US" smtClean="0"/>
              <a:t>Click to edit Master title style</a:t>
            </a:r>
            <a:endParaRPr/>
          </a:p>
        </p:txBody>
      </p:sp>
      <p:sp>
        <p:nvSpPr>
          <p:cNvPr id="34" name="Picture Placeholder 2"/>
          <p:cNvSpPr>
            <a:spLocks noGrp="1"/>
          </p:cNvSpPr>
          <p:nvPr>
            <p:ph type="pic" idx="13"/>
          </p:nvPr>
        </p:nvSpPr>
        <p:spPr>
          <a:xfrm rot="153739">
            <a:off x="451737" y="946831"/>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defRPr sz="2200"/>
            </a:lvl1pPr>
            <a:lvl2pPr>
              <a:defRPr sz="20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Round Same Side Corner Rectangle 7"/>
          <p:cNvSpPr/>
          <p:nvPr/>
        </p:nvSpPr>
        <p:spPr>
          <a:xfrm>
            <a:off x="7299292" y="443753"/>
            <a:ext cx="1535425"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Vertical Title 1"/>
          <p:cNvSpPr>
            <a:spLocks noGrp="1"/>
          </p:cNvSpPr>
          <p:nvPr>
            <p:ph type="title" orient="vert"/>
          </p:nvPr>
        </p:nvSpPr>
        <p:spPr>
          <a:xfrm>
            <a:off x="7318248" y="914400"/>
            <a:ext cx="1444752"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34" name="Freeform 33"/>
          <p:cNvSpPr/>
          <p:nvPr/>
        </p:nvSpPr>
        <p:spPr>
          <a:xfrm rot="15660000">
            <a:off x="5179560" y="183749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descr="TitleSlideOverlay.png"/>
          <p:cNvPicPr>
            <a:picLocks noChangeAspect="1"/>
          </p:cNvPicPr>
          <p:nvPr/>
        </p:nvPicPr>
        <p:blipFill>
          <a:blip r:embed="rId2" cstate="print"/>
          <a:stretch>
            <a:fillRect/>
          </a:stretch>
        </p:blipFill>
        <p:spPr>
          <a:xfrm>
            <a:off x="0" y="0"/>
            <a:ext cx="9144000" cy="6858000"/>
          </a:xfrm>
          <a:prstGeom prst="rect">
            <a:avLst/>
          </a:prstGeom>
          <a:ln>
            <a:noFill/>
          </a:ln>
        </p:spPr>
      </p:pic>
      <p:grpSp>
        <p:nvGrpSpPr>
          <p:cNvPr id="3" name="Group 26"/>
          <p:cNvGrpSpPr/>
          <p:nvPr/>
        </p:nvGrpSpPr>
        <p:grpSpPr>
          <a:xfrm>
            <a:off x="787878" y="-970104"/>
            <a:ext cx="5636587" cy="2701922"/>
            <a:chOff x="787878" y="-970104"/>
            <a:chExt cx="5636587" cy="2701922"/>
          </a:xfrm>
        </p:grpSpPr>
        <p:sp>
          <p:nvSpPr>
            <p:cNvPr id="31" name="Oval 30"/>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Oval 31"/>
            <p:cNvSpPr/>
            <p:nvPr/>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3" name="Oval 32"/>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5" name="Pie 34"/>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9" name="Oval 38"/>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3" name="Arc 42"/>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4" name="Pie 43"/>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Arc 44"/>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3" name="Oval 52"/>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4" name="Oval 53"/>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5" name="Arc 54"/>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6" name="Oval 55"/>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7" name="Oval 56"/>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2786" y="67657"/>
            <a:ext cx="967012" cy="6030348"/>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Freeform 20"/>
          <p:cNvSpPr/>
          <p:nvPr/>
        </p:nvSpPr>
        <p:spPr>
          <a:xfrm rot="15669120">
            <a:off x="4038986" y="-17105"/>
            <a:ext cx="1788669" cy="8821162"/>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Freeform 25"/>
          <p:cNvSpPr/>
          <p:nvPr/>
        </p:nvSpPr>
        <p:spPr>
          <a:xfrm rot="15660000">
            <a:off x="6127955" y="621077"/>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7864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411412"/>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Freeform 28"/>
          <p:cNvSpPr/>
          <p:nvPr/>
        </p:nvSpPr>
        <p:spPr>
          <a:xfrm rot="15660000">
            <a:off x="7468982" y="1865445"/>
            <a:ext cx="528237" cy="2948568"/>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ctrTitle"/>
          </p:nvPr>
        </p:nvSpPr>
        <p:spPr>
          <a:xfrm rot="21042312">
            <a:off x="1248863" y="3564661"/>
            <a:ext cx="7324068" cy="1612607"/>
          </a:xfrm>
        </p:spPr>
        <p:txBody>
          <a:bodyPr anchor="b" anchorCtr="0">
            <a:noAutofit/>
          </a:bodyPr>
          <a:lstStyle>
            <a:lvl1pPr algn="l">
              <a:defRPr sz="4600">
                <a:solidFill>
                  <a:schemeClr val="bg1"/>
                </a:solidFill>
              </a:defRPr>
            </a:lvl1pPr>
          </a:lstStyle>
          <a:p>
            <a:r>
              <a:rPr lang="en-US" smtClean="0"/>
              <a:t>Click to edit Master title style</a:t>
            </a:r>
            <a:endParaRPr/>
          </a:p>
        </p:txBody>
      </p:sp>
      <p:sp>
        <p:nvSpPr>
          <p:cNvPr id="30" name="Picture Placeholder 2"/>
          <p:cNvSpPr>
            <a:spLocks noGrp="1"/>
          </p:cNvSpPr>
          <p:nvPr>
            <p:ph type="pic" idx="13"/>
          </p:nvPr>
        </p:nvSpPr>
        <p:spPr>
          <a:xfrm rot="21068552">
            <a:off x="914505" y="836686"/>
            <a:ext cx="3923711" cy="2804658"/>
          </a:xfrm>
          <a:prstGeom prst="roundRect">
            <a:avLst>
              <a:gd name="adj" fmla="val 7476"/>
            </a:avLst>
          </a:prstGeom>
          <a:ln w="63500">
            <a:solidFill>
              <a:schemeClr val="accent2"/>
            </a:solidFill>
          </a:ln>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58" name="Rectangle 57"/>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6" name="Subtitle 2"/>
          <p:cNvSpPr>
            <a:spLocks noGrp="1"/>
          </p:cNvSpPr>
          <p:nvPr>
            <p:ph type="subTitle" idx="1"/>
          </p:nvPr>
        </p:nvSpPr>
        <p:spPr>
          <a:xfrm rot="21060000">
            <a:off x="2550459" y="4990824"/>
            <a:ext cx="6400800" cy="914400"/>
          </a:xfrm>
        </p:spPr>
        <p:txBody>
          <a:bodyPr anchor="ctr" anchorCtr="0">
            <a:normAutofit/>
          </a:bodyPr>
          <a:lstStyle>
            <a:lvl1pPr marL="0" indent="0" algn="l">
              <a:spcAft>
                <a:spcPts val="30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ectionHeaderOverlay.png"/>
          <p:cNvPicPr>
            <a:picLocks noChangeAspect="1"/>
          </p:cNvPicPr>
          <p:nvPr/>
        </p:nvPicPr>
        <p:blipFill>
          <a:blip r:embed="rId2" cstate="print"/>
          <a:stretch>
            <a:fillRect/>
          </a:stretch>
        </p:blipFill>
        <p:spPr>
          <a:xfrm>
            <a:off x="0" y="0"/>
            <a:ext cx="9144000" cy="6858000"/>
          </a:xfrm>
          <a:prstGeom prst="rect">
            <a:avLst/>
          </a:prstGeom>
        </p:spPr>
      </p:pic>
      <p:sp>
        <p:nvSpPr>
          <p:cNvPr id="43" name="Freeform 42"/>
          <p:cNvSpPr/>
          <p:nvPr/>
        </p:nvSpPr>
        <p:spPr>
          <a:xfrm rot="4809906">
            <a:off x="3408662" y="1817251"/>
            <a:ext cx="1100209" cy="8104720"/>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Freeform 36"/>
          <p:cNvSpPr/>
          <p:nvPr/>
        </p:nvSpPr>
        <p:spPr>
          <a:xfrm rot="15600000" flipH="1" flipV="1">
            <a:off x="3393402" y="-445315"/>
            <a:ext cx="2008191"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Text Placeholder 2"/>
          <p:cNvSpPr>
            <a:spLocks noGrp="1"/>
          </p:cNvSpPr>
          <p:nvPr>
            <p:ph type="body" idx="1"/>
          </p:nvPr>
        </p:nvSpPr>
        <p:spPr>
          <a:xfrm rot="21000000">
            <a:off x="887172" y="5303003"/>
            <a:ext cx="6904501" cy="977900"/>
          </a:xfrm>
        </p:spPr>
        <p:txBody>
          <a:bodyPr vert="horz" lIns="91440" tIns="45720" rIns="91440" bIns="45720" rtlCol="0" anchor="ctr" anchorCtr="0">
            <a:normAutofit/>
          </a:bodyPr>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grpSp>
        <p:nvGrpSpPr>
          <p:cNvPr id="4" name="Group 32"/>
          <p:cNvGrpSpPr/>
          <p:nvPr/>
        </p:nvGrpSpPr>
        <p:grpSpPr>
          <a:xfrm>
            <a:off x="2786799" y="-981635"/>
            <a:ext cx="4391155" cy="2734235"/>
            <a:chOff x="2786799" y="-981635"/>
            <a:chExt cx="4391155" cy="2734235"/>
          </a:xfrm>
        </p:grpSpPr>
        <p:sp>
          <p:nvSpPr>
            <p:cNvPr id="17" name="Oval 16"/>
            <p:cNvSpPr/>
            <p:nvPr/>
          </p:nvSpPr>
          <p:spPr>
            <a:xfrm>
              <a:off x="4495800" y="1143000"/>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5" name="Group 30"/>
            <p:cNvGrpSpPr/>
            <p:nvPr/>
          </p:nvGrpSpPr>
          <p:grpSpPr>
            <a:xfrm flipH="1">
              <a:off x="2913529" y="-726141"/>
              <a:ext cx="1671367" cy="1685976"/>
              <a:chOff x="7015433" y="-737502"/>
              <a:chExt cx="1671367" cy="1685976"/>
            </a:xfrm>
          </p:grpSpPr>
          <p:sp>
            <p:nvSpPr>
              <p:cNvPr id="24" name="Arc 23"/>
              <p:cNvSpPr/>
              <p:nvPr/>
            </p:nvSpPr>
            <p:spPr>
              <a:xfrm rot="6387309">
                <a:off x="7124585" y="-846654"/>
                <a:ext cx="1453063" cy="1671367"/>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p:nvSpPr>
            <p:spPr>
              <a:xfrm>
                <a:off x="7624910" y="3048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Oval 25"/>
              <p:cNvSpPr/>
              <p:nvPr/>
            </p:nvSpPr>
            <p:spPr>
              <a:xfrm>
                <a:off x="7062935" y="145351"/>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grpSp>
          <p:nvGrpSpPr>
            <p:cNvPr id="6" name="Group 29"/>
            <p:cNvGrpSpPr/>
            <p:nvPr/>
          </p:nvGrpSpPr>
          <p:grpSpPr>
            <a:xfrm>
              <a:off x="3352800" y="-981635"/>
              <a:ext cx="3825154" cy="2064221"/>
              <a:chOff x="3441115" y="-977153"/>
              <a:chExt cx="4194039" cy="2064221"/>
            </a:xfrm>
          </p:grpSpPr>
          <p:sp>
            <p:nvSpPr>
              <p:cNvPr id="20" name="Pie 19"/>
              <p:cNvSpPr/>
              <p:nvPr/>
            </p:nvSpPr>
            <p:spPr>
              <a:xfrm>
                <a:off x="3481535" y="-772181"/>
                <a:ext cx="3505316" cy="1521076"/>
              </a:xfrm>
              <a:prstGeom prst="pie">
                <a:avLst>
                  <a:gd name="adj1" fmla="val 22874"/>
                  <a:gd name="adj2" fmla="val 1078625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4607455" y="134134"/>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Arc 21"/>
              <p:cNvSpPr/>
              <p:nvPr/>
            </p:nvSpPr>
            <p:spPr>
              <a:xfrm rot="12469977">
                <a:off x="3441115" y="-185498"/>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Arc 26"/>
              <p:cNvSpPr/>
              <p:nvPr/>
            </p:nvSpPr>
            <p:spPr>
              <a:xfrm rot="6387309">
                <a:off x="5658551" y="-1047889"/>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8" name="Oval 27"/>
            <p:cNvSpPr/>
            <p:nvPr/>
          </p:nvSpPr>
          <p:spPr>
            <a:xfrm>
              <a:off x="3063128" y="89647"/>
              <a:ext cx="267260" cy="2672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Chord 31"/>
            <p:cNvSpPr/>
            <p:nvPr/>
          </p:nvSpPr>
          <p:spPr>
            <a:xfrm rot="17618442">
              <a:off x="2809659" y="-85690"/>
              <a:ext cx="182880" cy="228600"/>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54" name="Round Same Side Corner Rectangle 53"/>
          <p:cNvSpPr/>
          <p:nvPr/>
        </p:nvSpPr>
        <p:spPr>
          <a:xfrm rot="4733987">
            <a:off x="1458981" y="2141099"/>
            <a:ext cx="809714" cy="2607556"/>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2" name="Freeform 51"/>
          <p:cNvSpPr/>
          <p:nvPr/>
        </p:nvSpPr>
        <p:spPr>
          <a:xfrm rot="4733987">
            <a:off x="814850" y="2202342"/>
            <a:ext cx="699135" cy="2512599"/>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3" name="Freeform 52"/>
          <p:cNvSpPr/>
          <p:nvPr/>
        </p:nvSpPr>
        <p:spPr>
          <a:xfrm rot="4733987">
            <a:off x="390772" y="3357641"/>
            <a:ext cx="379174" cy="1207375"/>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rot="21000000">
            <a:off x="600152" y="3389654"/>
            <a:ext cx="7622161" cy="1679594"/>
          </a:xfrm>
        </p:spPr>
        <p:txBody>
          <a:bodyPr vert="horz" lIns="91440" tIns="45720" rIns="91440" bIns="45720" rtlCol="0" anchor="b" anchorCtr="0">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en-US" smtClean="0"/>
              <a:t>Click to edit Master title style</a:t>
            </a:r>
            <a:endParaRPr/>
          </a:p>
        </p:txBody>
      </p:sp>
      <p:sp>
        <p:nvSpPr>
          <p:cNvPr id="29" name="Rectangle 28"/>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2" name="Round Same Side Corner Rectangle 31"/>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699247"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51294"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5" name="Round Same Side Corner Rectangle 34"/>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12788"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12788"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73706"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73706"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ound Same Side Corner Rectangle 6"/>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3" name="Rounded Rectangle 32"/>
          <p:cNvSpPr/>
          <p:nvPr/>
        </p:nvSpPr>
        <p:spPr>
          <a:xfrm>
            <a:off x="366713" y="1447800"/>
            <a:ext cx="3748087" cy="480060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33399" y="1676400"/>
            <a:ext cx="3429000" cy="1066800"/>
          </a:xfrm>
        </p:spPr>
        <p:txBody>
          <a:bodyPr anchor="b"/>
          <a:lstStyle>
            <a:lvl1pPr algn="ctr">
              <a:lnSpc>
                <a:spcPct val="100000"/>
              </a:lnSpc>
              <a:defRPr sz="3000" b="0"/>
            </a:lvl1pPr>
          </a:lstStyle>
          <a:p>
            <a:r>
              <a:rPr lang="en-US" smtClean="0"/>
              <a:t>Click to edit Master title style</a:t>
            </a:r>
            <a:endParaRPr/>
          </a:p>
        </p:txBody>
      </p:sp>
      <p:sp>
        <p:nvSpPr>
          <p:cNvPr id="3" name="Content Placeholder 2"/>
          <p:cNvSpPr>
            <a:spLocks noGrp="1"/>
          </p:cNvSpPr>
          <p:nvPr>
            <p:ph idx="1"/>
          </p:nvPr>
        </p:nvSpPr>
        <p:spPr>
          <a:xfrm>
            <a:off x="4504766" y="990600"/>
            <a:ext cx="4258234" cy="5257800"/>
          </a:xfrm>
        </p:spPr>
        <p:txBody>
          <a:bodyPr>
            <a:normAutofit/>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533400" y="2850775"/>
            <a:ext cx="3429000" cy="3169025"/>
          </a:xfrm>
        </p:spPr>
        <p:txBody>
          <a:bodyPr>
            <a:normAutofit/>
          </a:bodyPr>
          <a:lstStyle>
            <a:lvl1pPr marL="0" indent="0" algn="ctr">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008178-1856-4C1E-9403-1D0A71877953}" type="datetimeFigureOut">
              <a:rPr lang="en-US" smtClean="0"/>
              <a:pPr/>
              <a:t>10/27/2010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A2D8F-CAA3-4A6A-B072-2CF357B6A0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TextSlideOverlay.png"/>
          <p:cNvPicPr>
            <a:picLocks noChangeAspect="1"/>
          </p:cNvPicPr>
          <p:nvPr/>
        </p:nvPicPr>
        <p:blipFill>
          <a:blip r:embed="rId16" cstate="print"/>
          <a:stretch>
            <a:fillRect/>
          </a:stretch>
        </p:blipFill>
        <p:spPr>
          <a:xfrm>
            <a:off x="0" y="0"/>
            <a:ext cx="9144000" cy="6858000"/>
          </a:xfrm>
          <a:prstGeom prst="rect">
            <a:avLst/>
          </a:prstGeom>
        </p:spPr>
      </p:pic>
      <p:grpSp>
        <p:nvGrpSpPr>
          <p:cNvPr id="8" name="Group 7"/>
          <p:cNvGrpSpPr/>
          <p:nvPr/>
        </p:nvGrpSpPr>
        <p:grpSpPr>
          <a:xfrm>
            <a:off x="-573169" y="-607194"/>
            <a:ext cx="7563453" cy="1983277"/>
            <a:chOff x="-573169" y="-607194"/>
            <a:chExt cx="7563453" cy="1983277"/>
          </a:xfrm>
        </p:grpSpPr>
        <p:grpSp>
          <p:nvGrpSpPr>
            <p:cNvPr id="9" name="Group 32"/>
            <p:cNvGrpSpPr/>
            <p:nvPr userDrawn="1"/>
          </p:nvGrpSpPr>
          <p:grpSpPr>
            <a:xfrm>
              <a:off x="-263314" y="-607194"/>
              <a:ext cx="7253598" cy="1983277"/>
              <a:chOff x="-263314" y="-607194"/>
              <a:chExt cx="7253598" cy="1983277"/>
            </a:xfrm>
          </p:grpSpPr>
          <p:sp>
            <p:nvSpPr>
              <p:cNvPr id="11" name="Oval 10"/>
              <p:cNvSpPr/>
              <p:nvPr userDrawn="1"/>
            </p:nvSpPr>
            <p:spPr>
              <a:xfrm rot="4368687">
                <a:off x="2839420" y="-41330"/>
                <a:ext cx="581935" cy="79009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userDrawn="1"/>
            </p:nvSpPr>
            <p:spPr>
              <a:xfrm>
                <a:off x="334576" y="12540"/>
                <a:ext cx="1189424" cy="10121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3" name="Arc 12"/>
              <p:cNvSpPr/>
              <p:nvPr userDrawn="1"/>
            </p:nvSpPr>
            <p:spPr>
              <a:xfrm rot="6387309">
                <a:off x="5839613" y="-548177"/>
                <a:ext cx="1106354" cy="1194988"/>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4" name="Oval 13"/>
              <p:cNvSpPr/>
              <p:nvPr userDrawn="1"/>
            </p:nvSpPr>
            <p:spPr>
              <a:xfrm>
                <a:off x="5472545" y="62345"/>
                <a:ext cx="609600" cy="491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Pie 14"/>
              <p:cNvSpPr/>
              <p:nvPr userDrawn="1"/>
            </p:nvSpPr>
            <p:spPr>
              <a:xfrm>
                <a:off x="-7411" y="-607194"/>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Pie 15"/>
              <p:cNvSpPr/>
              <p:nvPr userDrawn="1"/>
            </p:nvSpPr>
            <p:spPr>
              <a:xfrm>
                <a:off x="1905000" y="-402266"/>
                <a:ext cx="1600200" cy="8001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Oval 16"/>
              <p:cNvSpPr/>
              <p:nvPr userDrawn="1"/>
            </p:nvSpPr>
            <p:spPr>
              <a:xfrm>
                <a:off x="2631141" y="762000"/>
                <a:ext cx="416859" cy="4168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8" name="Oval 17"/>
              <p:cNvSpPr/>
              <p:nvPr userDrawn="1"/>
            </p:nvSpPr>
            <p:spPr>
              <a:xfrm rot="2510439">
                <a:off x="170710" y="163548"/>
                <a:ext cx="778552" cy="982318"/>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9" name="Pie 18"/>
              <p:cNvSpPr/>
              <p:nvPr userDrawn="1"/>
            </p:nvSpPr>
            <p:spPr>
              <a:xfrm rot="16200000">
                <a:off x="-263314" y="842683"/>
                <a:ext cx="533400" cy="5334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0" name="Oval 19"/>
              <p:cNvSpPr/>
              <p:nvPr userDrawn="1"/>
            </p:nvSpPr>
            <p:spPr>
              <a:xfrm>
                <a:off x="1558635" y="491274"/>
                <a:ext cx="228600" cy="194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Pie 20"/>
              <p:cNvSpPr/>
              <p:nvPr userDrawn="1"/>
            </p:nvSpPr>
            <p:spPr>
              <a:xfrm>
                <a:off x="990600" y="-603972"/>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Pie 21"/>
              <p:cNvSpPr/>
              <p:nvPr userDrawn="1"/>
            </p:nvSpPr>
            <p:spPr>
              <a:xfrm>
                <a:off x="5181600" y="-343143"/>
                <a:ext cx="1600200" cy="6858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Oval 22"/>
              <p:cNvSpPr/>
              <p:nvPr userDrawn="1"/>
            </p:nvSpPr>
            <p:spPr>
              <a:xfrm>
                <a:off x="5728855" y="62345"/>
                <a:ext cx="685800" cy="533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Pie 23"/>
              <p:cNvSpPr/>
              <p:nvPr userDrawn="1"/>
            </p:nvSpPr>
            <p:spPr>
              <a:xfrm>
                <a:off x="6136341" y="-257607"/>
                <a:ext cx="838200" cy="527288"/>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userDrawn="1"/>
            </p:nvSpPr>
            <p:spPr>
              <a:xfrm rot="4368687">
                <a:off x="3664192" y="-146482"/>
                <a:ext cx="581935" cy="90920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Pie 25"/>
              <p:cNvSpPr/>
              <p:nvPr userDrawn="1"/>
            </p:nvSpPr>
            <p:spPr>
              <a:xfrm>
                <a:off x="4384965" y="-146937"/>
                <a:ext cx="300317" cy="300317"/>
              </a:xfrm>
              <a:prstGeom prst="pie">
                <a:avLst>
                  <a:gd name="adj1" fmla="val 0"/>
                  <a:gd name="adj2" fmla="val 10777084"/>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Pie 26"/>
              <p:cNvSpPr/>
              <p:nvPr userDrawn="1"/>
            </p:nvSpPr>
            <p:spPr>
              <a:xfrm>
                <a:off x="4756593" y="-119227"/>
                <a:ext cx="18288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Pie 27"/>
              <p:cNvSpPr/>
              <p:nvPr userDrawn="1"/>
            </p:nvSpPr>
            <p:spPr>
              <a:xfrm>
                <a:off x="5029200" y="-114543"/>
                <a:ext cx="22860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Oval 28"/>
              <p:cNvSpPr/>
              <p:nvPr userDrawn="1"/>
            </p:nvSpPr>
            <p:spPr>
              <a:xfrm>
                <a:off x="2403765" y="0"/>
                <a:ext cx="665018" cy="66501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0" name="Pie 29"/>
              <p:cNvSpPr/>
              <p:nvPr userDrawn="1"/>
            </p:nvSpPr>
            <p:spPr>
              <a:xfrm>
                <a:off x="3012141" y="-299172"/>
                <a:ext cx="838200" cy="6096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10" name="Pie 9"/>
            <p:cNvSpPr/>
            <p:nvPr userDrawn="1"/>
          </p:nvSpPr>
          <p:spPr>
            <a:xfrm rot="16200000">
              <a:off x="-431058" y="-79768"/>
              <a:ext cx="852056" cy="1136277"/>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Placeholder 1"/>
          <p:cNvSpPr>
            <a:spLocks noGrp="1"/>
          </p:cNvSpPr>
          <p:nvPr>
            <p:ph type="title"/>
          </p:nvPr>
        </p:nvSpPr>
        <p:spPr>
          <a:xfrm>
            <a:off x="712788" y="1371600"/>
            <a:ext cx="7716837" cy="1447800"/>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712788" y="3012142"/>
            <a:ext cx="7716838" cy="338865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77040" y="300690"/>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fld id="{EE008178-1856-4C1E-9403-1D0A71877953}" type="datetimeFigureOut">
              <a:rPr lang="en-US" smtClean="0"/>
              <a:pPr/>
              <a:t>10/27/2010</a:t>
            </a:fld>
            <a:endParaRPr lang="en-US"/>
          </a:p>
        </p:txBody>
      </p:sp>
      <p:sp>
        <p:nvSpPr>
          <p:cNvPr id="5" name="Footer Placeholder 4"/>
          <p:cNvSpPr>
            <a:spLocks noGrp="1"/>
          </p:cNvSpPr>
          <p:nvPr>
            <p:ph type="ftr" sz="quarter" idx="3"/>
          </p:nvPr>
        </p:nvSpPr>
        <p:spPr>
          <a:xfrm>
            <a:off x="76200" y="116541"/>
            <a:ext cx="2743200" cy="182880"/>
          </a:xfrm>
          <a:prstGeom prst="rect">
            <a:avLst/>
          </a:prstGeom>
        </p:spPr>
        <p:txBody>
          <a:bodyPr vert="horz" lIns="91440" tIns="45720" rIns="91440" bIns="45720" rtlCol="0" anchor="ctr"/>
          <a:lstStyle>
            <a:lvl1pPr algn="l">
              <a:lnSpc>
                <a:spcPts val="1200"/>
              </a:lnSpc>
              <a:defRPr sz="1000" baseline="0">
                <a:solidFill>
                  <a:schemeClr val="bg1"/>
                </a:solidFill>
              </a:defRPr>
            </a:lvl1pPr>
          </a:lstStyle>
          <a:p>
            <a:endParaRPr lang="en-US"/>
          </a:p>
        </p:txBody>
      </p:sp>
      <p:sp>
        <p:nvSpPr>
          <p:cNvPr id="6" name="Slide Number Placeholder 5"/>
          <p:cNvSpPr>
            <a:spLocks noGrp="1"/>
          </p:cNvSpPr>
          <p:nvPr>
            <p:ph type="sldNum" sz="quarter" idx="4"/>
          </p:nvPr>
        </p:nvSpPr>
        <p:spPr>
          <a:xfrm>
            <a:off x="76200" y="605491"/>
            <a:ext cx="1385887" cy="232710"/>
          </a:xfrm>
          <a:prstGeom prst="rect">
            <a:avLst/>
          </a:prstGeom>
        </p:spPr>
        <p:txBody>
          <a:bodyPr vert="horz" lIns="91440" tIns="45720" rIns="91440" bIns="45720" rtlCol="0" anchor="ctr"/>
          <a:lstStyle>
            <a:lvl1pPr algn="l">
              <a:defRPr sz="1200">
                <a:solidFill>
                  <a:schemeClr val="bg1"/>
                </a:solidFill>
              </a:defRPr>
            </a:lvl1pPr>
          </a:lstStyle>
          <a:p>
            <a:fld id="{E8BA2D8F-CAA3-4A6A-B072-2CF357B6A0D3}" type="slidenum">
              <a:rPr lang="en-US" smtClean="0"/>
              <a:pPr/>
              <a:t>‹#›</a:t>
            </a:fld>
            <a:endParaRPr lang="en-US"/>
          </a:p>
        </p:txBody>
      </p:sp>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Lst>
  <p:txStyles>
    <p:titleStyle>
      <a:lvl1pPr algn="l" defTabSz="914400" rtl="0" eaLnBrk="1" latinLnBrk="0" hangingPunct="1">
        <a:lnSpc>
          <a:spcPts val="5600"/>
        </a:lnSpc>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0"/>
        </a:spcBef>
        <a:spcAft>
          <a:spcPts val="2000"/>
        </a:spcAft>
        <a:buFontTx/>
        <a:buBlip>
          <a:blip r:embed="rId17"/>
        </a:buBlip>
        <a:defRPr sz="2400" kern="1200">
          <a:solidFill>
            <a:schemeClr val="bg1"/>
          </a:solidFill>
          <a:effectLst>
            <a:outerShdw blurRad="38100" dist="38100" dir="2700000" algn="tl">
              <a:srgbClr val="000000">
                <a:alpha val="43137"/>
              </a:srgbClr>
            </a:outerShdw>
          </a:effectLst>
          <a:latin typeface="+mn-lt"/>
          <a:ea typeface="+mn-ea"/>
          <a:cs typeface="+mn-cs"/>
        </a:defRPr>
      </a:lvl1pPr>
      <a:lvl2pPr marL="631825" indent="-282575" algn="l" defTabSz="914400" rtl="0" eaLnBrk="1" latinLnBrk="0" hangingPunct="1">
        <a:spcBef>
          <a:spcPts val="0"/>
        </a:spcBef>
        <a:spcAft>
          <a:spcPts val="1000"/>
        </a:spcAft>
        <a:buFontTx/>
        <a:buBlip>
          <a:blip r:embed="rId17"/>
        </a:buBlip>
        <a:defRPr sz="2200" kern="1200">
          <a:solidFill>
            <a:schemeClr val="bg1"/>
          </a:solidFill>
          <a:effectLst>
            <a:outerShdw blurRad="38100" dist="38100" dir="2700000" algn="tl">
              <a:srgbClr val="000000">
                <a:alpha val="43137"/>
              </a:srgbClr>
            </a:outerShdw>
          </a:effectLst>
          <a:latin typeface="+mn-lt"/>
          <a:ea typeface="+mn-ea"/>
          <a:cs typeface="+mn-cs"/>
        </a:defRPr>
      </a:lvl2pPr>
      <a:lvl3pPr marL="914400" indent="-282575" algn="l" defTabSz="914400" rtl="0" eaLnBrk="1" latinLnBrk="0" hangingPunct="1">
        <a:spcBef>
          <a:spcPts val="0"/>
        </a:spcBef>
        <a:spcAft>
          <a:spcPts val="1000"/>
        </a:spcAft>
        <a:buFontTx/>
        <a:buBlip>
          <a:blip r:embed="rId17"/>
        </a:buBlip>
        <a:defRPr sz="2000" kern="1200">
          <a:solidFill>
            <a:schemeClr val="bg1"/>
          </a:solidFill>
          <a:effectLst>
            <a:outerShdw blurRad="38100" dist="38100" dir="2700000" algn="tl">
              <a:srgbClr val="000000">
                <a:alpha val="43137"/>
              </a:srgbClr>
            </a:outerShdw>
          </a:effectLst>
          <a:latin typeface="+mn-lt"/>
          <a:ea typeface="+mn-ea"/>
          <a:cs typeface="+mn-cs"/>
        </a:defRPr>
      </a:lvl3pPr>
      <a:lvl4pPr marL="1196975" indent="-2825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4pPr>
      <a:lvl5pPr marL="1492250" indent="-295275" algn="l" defTabSz="914400" rtl="0" eaLnBrk="1" latinLnBrk="0" hangingPunct="1">
        <a:spcBef>
          <a:spcPts val="0"/>
        </a:spcBef>
        <a:spcAft>
          <a:spcPts val="1000"/>
        </a:spcAft>
        <a:buFontTx/>
        <a:buBlip>
          <a:blip r:embed="rId17"/>
        </a:buBlip>
        <a:defRPr sz="1800"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nSpc>
                <a:spcPts val="2900"/>
              </a:lnSpc>
            </a:pPr>
            <a:r>
              <a:rPr lang="en-US" dirty="0" smtClean="0"/>
              <a:t>Allies Training Program</a:t>
            </a:r>
            <a:br>
              <a:rPr lang="en-US" dirty="0" smtClean="0"/>
            </a:br>
            <a:r>
              <a:rPr lang="en-US" sz="2400" dirty="0" smtClean="0"/>
              <a:t>Part II</a:t>
            </a:r>
            <a:endParaRPr lang="en-US" sz="2400" dirty="0"/>
          </a:p>
        </p:txBody>
      </p:sp>
      <p:sp>
        <p:nvSpPr>
          <p:cNvPr id="3" name="Subtitle 2"/>
          <p:cNvSpPr>
            <a:spLocks noGrp="1"/>
          </p:cNvSpPr>
          <p:nvPr>
            <p:ph type="subTitle" idx="1"/>
          </p:nvPr>
        </p:nvSpPr>
        <p:spPr/>
        <p:txBody>
          <a:bodyPr>
            <a:noAutofit/>
          </a:bodyPr>
          <a:lstStyle/>
          <a:p>
            <a:r>
              <a:rPr lang="en-US" sz="1800" dirty="0" err="1" smtClean="0"/>
              <a:t>Becki</a:t>
            </a:r>
            <a:r>
              <a:rPr lang="en-US" sz="1800" dirty="0" smtClean="0"/>
              <a:t> </a:t>
            </a:r>
            <a:r>
              <a:rPr lang="en-US" sz="1800" dirty="0" err="1" smtClean="0"/>
              <a:t>Fogerty</a:t>
            </a:r>
            <a:r>
              <a:rPr lang="en-US" sz="1800" dirty="0" smtClean="0"/>
              <a:t>, Paul </a:t>
            </a:r>
            <a:r>
              <a:rPr lang="en-US" sz="1800" dirty="0" err="1" smtClean="0"/>
              <a:t>Hengesteg</a:t>
            </a:r>
            <a:r>
              <a:rPr lang="en-US" sz="1800" dirty="0" smtClean="0"/>
              <a:t> and </a:t>
            </a:r>
            <a:r>
              <a:rPr lang="en-US" sz="1800" smtClean="0"/>
              <a:t>Matt Moran</a:t>
            </a:r>
            <a:endParaRPr lang="en-US" sz="1800" dirty="0" smtClean="0"/>
          </a:p>
          <a:p>
            <a:r>
              <a:rPr lang="en-US" sz="1800" dirty="0" smtClean="0"/>
              <a:t>Office of Equity and Inclusion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Six Steps for Attentive Listening</a:t>
            </a:r>
            <a:endParaRPr lang="en-US" dirty="0"/>
          </a:p>
        </p:txBody>
      </p:sp>
      <p:pic>
        <p:nvPicPr>
          <p:cNvPr id="5" name="Picture Placeholder 4"/>
          <p:cNvPicPr>
            <a:picLocks noGrp="1" noChangeAspect="1"/>
          </p:cNvPicPr>
          <p:nvPr>
            <p:ph type="pic" idx="13"/>
          </p:nvPr>
        </p:nvPicPr>
        <p:blipFill>
          <a:blip r:embed="rId2" cstate="print"/>
          <a:srcRect l="-6701" r="-6701"/>
          <a:stretch>
            <a:fillRect/>
          </a:stretch>
        </p:blipFill>
        <p:spPr/>
      </p:pic>
      <p:sp>
        <p:nvSpPr>
          <p:cNvPr id="3" name="Content Placeholder 2"/>
          <p:cNvSpPr>
            <a:spLocks noGrp="1"/>
          </p:cNvSpPr>
          <p:nvPr>
            <p:ph type="subTitle" idx="1"/>
          </p:nvPr>
        </p:nvSpPr>
        <p:spPr/>
        <p:txBody>
          <a:bodyPr>
            <a:normAutofit/>
          </a:bodyPr>
          <a:lstStyle/>
          <a:p>
            <a:pPr>
              <a:buNone/>
            </a:pPr>
            <a:r>
              <a:rPr lang="en-US" sz="3000" b="1" dirty="0"/>
              <a:t>	</a:t>
            </a:r>
            <a:endParaRPr lang="en-US" sz="3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1. Focus on the person who is talking</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smtClean="0"/>
              <a:t>Avoid drifting into your own thoughts. Avoid the temptation to think about what you’ll say next. You can’t listen well when you’re focused on your response</a:t>
            </a:r>
          </a:p>
          <a:p>
            <a:r>
              <a:rPr lang="en-US" dirty="0" smtClean="0"/>
              <a:t>An attentive body posture precedes and influences mental attending. Think SOLER:</a:t>
            </a:r>
          </a:p>
          <a:p>
            <a:endParaRPr lang="en-US" dirty="0"/>
          </a:p>
        </p:txBody>
      </p:sp>
      <p:sp>
        <p:nvSpPr>
          <p:cNvPr id="4" name="Content Placeholder 3"/>
          <p:cNvSpPr>
            <a:spLocks noGrp="1"/>
          </p:cNvSpPr>
          <p:nvPr>
            <p:ph sz="half" idx="2"/>
          </p:nvPr>
        </p:nvSpPr>
        <p:spPr/>
        <p:txBody>
          <a:bodyPr>
            <a:normAutofit fontScale="85000" lnSpcReduction="10000"/>
          </a:bodyPr>
          <a:lstStyle/>
          <a:p>
            <a:pPr lvl="0">
              <a:spcBef>
                <a:spcPct val="20000"/>
              </a:spcBef>
              <a:spcAft>
                <a:spcPts val="0"/>
              </a:spcAft>
              <a:buFont typeface="Arial" pitchFamily="34" charset="0"/>
              <a:buChar char="•"/>
              <a:defRPr/>
            </a:pPr>
            <a:r>
              <a:rPr lang="en-US" sz="3200" b="1" dirty="0" smtClean="0">
                <a:effectLst/>
                <a:latin typeface="Arial Rounded MT Bold"/>
                <a:cs typeface="Arial Rounded MT Bold"/>
              </a:rPr>
              <a:t>S</a:t>
            </a:r>
            <a:r>
              <a:rPr lang="en-US" dirty="0" smtClean="0">
                <a:effectLst/>
                <a:latin typeface="Arial Rounded MT Bold"/>
                <a:cs typeface="Arial Rounded MT Bold"/>
              </a:rPr>
              <a:t>quarely face the speaker</a:t>
            </a:r>
          </a:p>
          <a:p>
            <a:pPr lvl="0">
              <a:spcBef>
                <a:spcPct val="20000"/>
              </a:spcBef>
              <a:spcAft>
                <a:spcPts val="0"/>
              </a:spcAft>
              <a:buFont typeface="Arial" pitchFamily="34" charset="0"/>
              <a:buChar char="•"/>
              <a:defRPr/>
            </a:pPr>
            <a:r>
              <a:rPr lang="en-US" sz="3200" b="1" dirty="0" smtClean="0">
                <a:effectLst/>
                <a:latin typeface="Arial Rounded MT Bold"/>
                <a:cs typeface="Arial Rounded MT Bold"/>
              </a:rPr>
              <a:t>O</a:t>
            </a:r>
            <a:r>
              <a:rPr lang="en-US" dirty="0" smtClean="0">
                <a:effectLst/>
                <a:latin typeface="Arial Rounded MT Bold"/>
                <a:cs typeface="Arial Rounded MT Bold"/>
              </a:rPr>
              <a:t>pen posture (e.g., don’t cross your arms)</a:t>
            </a:r>
          </a:p>
          <a:p>
            <a:pPr lvl="0">
              <a:spcBef>
                <a:spcPct val="20000"/>
              </a:spcBef>
              <a:spcAft>
                <a:spcPts val="0"/>
              </a:spcAft>
              <a:buFont typeface="Arial" pitchFamily="34" charset="0"/>
              <a:buChar char="•"/>
              <a:defRPr/>
            </a:pPr>
            <a:r>
              <a:rPr lang="en-US" sz="3200" b="1" dirty="0" smtClean="0">
                <a:effectLst/>
                <a:latin typeface="Arial Rounded MT Bold"/>
                <a:cs typeface="Arial Rounded MT Bold"/>
              </a:rPr>
              <a:t>L</a:t>
            </a:r>
            <a:r>
              <a:rPr lang="en-US" dirty="0" smtClean="0">
                <a:effectLst/>
                <a:latin typeface="Arial Rounded MT Bold"/>
                <a:cs typeface="Arial Rounded MT Bold"/>
              </a:rPr>
              <a:t>ean slightly toward the 	speaker</a:t>
            </a:r>
          </a:p>
          <a:p>
            <a:pPr lvl="0">
              <a:spcBef>
                <a:spcPct val="20000"/>
              </a:spcBef>
              <a:spcAft>
                <a:spcPts val="0"/>
              </a:spcAft>
              <a:buFont typeface="Arial" pitchFamily="34" charset="0"/>
              <a:buChar char="•"/>
              <a:defRPr/>
            </a:pPr>
            <a:r>
              <a:rPr lang="en-US" sz="3200" b="1" dirty="0" smtClean="0">
                <a:effectLst/>
                <a:latin typeface="Arial Rounded MT Bold"/>
                <a:cs typeface="Arial Rounded MT Bold"/>
              </a:rPr>
              <a:t>E</a:t>
            </a:r>
            <a:r>
              <a:rPr lang="en-US" dirty="0" smtClean="0">
                <a:effectLst/>
                <a:latin typeface="Arial Rounded MT Bold"/>
                <a:cs typeface="Arial Rounded MT Bold"/>
              </a:rPr>
              <a:t>ye contact (but not 	uncomfortably too 	much)</a:t>
            </a:r>
          </a:p>
          <a:p>
            <a:pPr lvl="0">
              <a:spcBef>
                <a:spcPct val="20000"/>
              </a:spcBef>
              <a:spcAft>
                <a:spcPts val="0"/>
              </a:spcAft>
              <a:buFont typeface="Arial" pitchFamily="34" charset="0"/>
              <a:buChar char="•"/>
              <a:defRPr/>
            </a:pPr>
            <a:r>
              <a:rPr lang="en-US" sz="3200" b="1" dirty="0" smtClean="0">
                <a:effectLst/>
                <a:latin typeface="Arial Rounded MT Bold"/>
                <a:cs typeface="Arial Rounded MT Bold"/>
              </a:rPr>
              <a:t>R</a:t>
            </a:r>
            <a:r>
              <a:rPr lang="en-US" dirty="0" smtClean="0">
                <a:effectLst/>
                <a:latin typeface="Arial Rounded MT Bold"/>
                <a:cs typeface="Arial Rounded MT Bold"/>
              </a:rPr>
              <a:t>elax</a:t>
            </a:r>
          </a:p>
          <a:p>
            <a:endParaRPr lang="en-US" dirty="0">
              <a:latin typeface="Arial Rounded MT Bold"/>
              <a:cs typeface="Arial Rounded MT Bold"/>
            </a:endParaRPr>
          </a:p>
        </p:txBody>
      </p:sp>
      <p:sp>
        <p:nvSpPr>
          <p:cNvPr id="5" name="Content Placeholder 3"/>
          <p:cNvSpPr txBox="1">
            <a:spLocks/>
          </p:cNvSpPr>
          <p:nvPr/>
        </p:nvSpPr>
        <p:spPr>
          <a:xfrm>
            <a:off x="3124200" y="0"/>
            <a:ext cx="3657600" cy="4419600"/>
          </a:xfrm>
          <a:prstGeom prst="rect">
            <a:avLst/>
          </a:prstGeom>
        </p:spPr>
        <p:txBody>
          <a:bodyPr vert="horz" lIns="91440" tIns="45720" rIns="91440" bIns="45720" rtlCol="0">
            <a:normAutofit/>
          </a:bodyPr>
          <a:lstStyle/>
          <a:p>
            <a:pPr marL="514350" marR="0" lvl="0" indent="-5143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2. Be aware of the talker’s feelings</a:t>
            </a:r>
            <a:endParaRPr lang="en-US" dirty="0"/>
          </a:p>
        </p:txBody>
      </p:sp>
      <p:sp>
        <p:nvSpPr>
          <p:cNvPr id="3" name="Content Placeholder 2"/>
          <p:cNvSpPr>
            <a:spLocks noGrp="1"/>
          </p:cNvSpPr>
          <p:nvPr>
            <p:ph sz="half" idx="1"/>
          </p:nvPr>
        </p:nvSpPr>
        <p:spPr/>
        <p:txBody>
          <a:bodyPr>
            <a:normAutofit/>
          </a:bodyPr>
          <a:lstStyle/>
          <a:p>
            <a:r>
              <a:rPr lang="en-US" dirty="0" smtClean="0"/>
              <a:t>Pay attention not just to what is being said but to the feelings communication (glad, sad, mad, scared, etc.). Expand your feeling word vocabulary so you can respond more accurately and sensitively.</a:t>
            </a:r>
          </a:p>
          <a:p>
            <a:endParaRPr lang="en-US" dirty="0"/>
          </a:p>
        </p:txBody>
      </p:sp>
      <p:sp>
        <p:nvSpPr>
          <p:cNvPr id="4" name="Content Placeholder 3"/>
          <p:cNvSpPr>
            <a:spLocks noGrp="1"/>
          </p:cNvSpPr>
          <p:nvPr>
            <p:ph sz="half" idx="2"/>
          </p:nvPr>
        </p:nvSpPr>
        <p:spPr/>
        <p:txBody>
          <a:bodyPr>
            <a:normAutofit/>
          </a:bodyPr>
          <a:lstStyle/>
          <a:p>
            <a:pPr marL="342900" lvl="1" indent="-342900">
              <a:buFont typeface="Arial" pitchFamily="34" charset="0"/>
              <a:buChar char="•"/>
            </a:pPr>
            <a:r>
              <a:rPr lang="en-US" dirty="0" smtClean="0"/>
              <a:t>Be sensitive to differences between the person’s spoken words and non-verbal behavior.</a:t>
            </a:r>
          </a:p>
          <a:p>
            <a:pPr marL="342900" lvl="1" indent="-342900">
              <a:buFont typeface="Arial" pitchFamily="34" charset="0"/>
              <a:buChar char="•"/>
            </a:pPr>
            <a:r>
              <a:rPr lang="en-US" dirty="0" smtClean="0"/>
              <a:t>Try to see the world through the other person’s eyes.</a:t>
            </a:r>
          </a:p>
          <a:p>
            <a:pPr marL="342900" lvl="1" indent="-342900">
              <a:buFont typeface="Arial" pitchFamily="34" charset="0"/>
              <a:buChar char="•"/>
            </a:pP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a:t>
            </a:r>
            <a:r>
              <a:rPr lang="en-US" b="1" dirty="0"/>
              <a:t>Show that you understand what is being said</a:t>
            </a:r>
            <a:r>
              <a:rPr lang="en-US" dirty="0" smtClean="0"/>
              <a:t> </a:t>
            </a:r>
            <a:endParaRPr lang="en-US" dirty="0"/>
          </a:p>
        </p:txBody>
      </p:sp>
      <p:sp>
        <p:nvSpPr>
          <p:cNvPr id="3" name="Content Placeholder 2"/>
          <p:cNvSpPr>
            <a:spLocks noGrp="1"/>
          </p:cNvSpPr>
          <p:nvPr>
            <p:ph idx="1"/>
          </p:nvPr>
        </p:nvSpPr>
        <p:spPr/>
        <p:txBody>
          <a:bodyPr/>
          <a:lstStyle/>
          <a:p>
            <a:pPr lvl="0"/>
            <a:r>
              <a:rPr lang="en-US" dirty="0"/>
              <a:t>Periodically check out what you think you are hearing with the other </a:t>
            </a:r>
            <a:r>
              <a:rPr lang="en-US" dirty="0" smtClean="0"/>
              <a:t>person</a:t>
            </a:r>
            <a:r>
              <a:rPr lang="en-US" dirty="0"/>
              <a:t>, giving them a chance to make any </a:t>
            </a:r>
            <a:r>
              <a:rPr lang="en-US" dirty="0" smtClean="0"/>
              <a:t>clarifications needed.</a:t>
            </a:r>
            <a:endParaRPr lang="en-US" dirty="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4. </a:t>
            </a:r>
            <a:r>
              <a:rPr lang="en-US" b="1" dirty="0"/>
              <a:t>Focus on</a:t>
            </a:r>
            <a:r>
              <a:rPr lang="en-US" b="1" dirty="0" smtClean="0"/>
              <a:t> the most </a:t>
            </a:r>
            <a:r>
              <a:rPr lang="en-US" b="1" dirty="0"/>
              <a:t>important </a:t>
            </a:r>
            <a:r>
              <a:rPr lang="en-US" b="1" dirty="0" smtClean="0"/>
              <a:t>parts…</a:t>
            </a:r>
            <a:endParaRPr lang="en-US" dirty="0"/>
          </a:p>
        </p:txBody>
      </p:sp>
      <p:sp>
        <p:nvSpPr>
          <p:cNvPr id="3" name="Content Placeholder 2"/>
          <p:cNvSpPr>
            <a:spLocks noGrp="1"/>
          </p:cNvSpPr>
          <p:nvPr>
            <p:ph idx="1"/>
          </p:nvPr>
        </p:nvSpPr>
        <p:spPr/>
        <p:txBody>
          <a:bodyPr/>
          <a:lstStyle/>
          <a:p>
            <a:r>
              <a:rPr lang="en-US" dirty="0"/>
              <a:t>Sort out the critical aspects of what is being said and what is being implied. Clarify the main issue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 </a:t>
            </a:r>
            <a:r>
              <a:rPr lang="en-US" b="1" dirty="0"/>
              <a:t>Suspend your own judgments</a:t>
            </a:r>
            <a:endParaRPr lang="en-US" dirty="0"/>
          </a:p>
        </p:txBody>
      </p:sp>
      <p:sp>
        <p:nvSpPr>
          <p:cNvPr id="3" name="Content Placeholder 2"/>
          <p:cNvSpPr>
            <a:spLocks noGrp="1"/>
          </p:cNvSpPr>
          <p:nvPr>
            <p:ph idx="1"/>
          </p:nvPr>
        </p:nvSpPr>
        <p:spPr/>
        <p:txBody>
          <a:bodyPr/>
          <a:lstStyle/>
          <a:p>
            <a:pPr lvl="0"/>
            <a:r>
              <a:rPr lang="en-US" dirty="0"/>
              <a:t>Listening must precede evaluation. Be aware of how your own values affect your listening ability.</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Listen </a:t>
            </a:r>
            <a:r>
              <a:rPr lang="en-US" b="1" dirty="0"/>
              <a:t>fully before </a:t>
            </a:r>
            <a:r>
              <a:rPr lang="en-US" b="1" dirty="0" smtClean="0"/>
              <a:t>suggesting a </a:t>
            </a:r>
            <a:r>
              <a:rPr lang="en-US" b="1" dirty="0"/>
              <a:t>solution</a:t>
            </a:r>
            <a:endParaRPr lang="en-US" dirty="0"/>
          </a:p>
        </p:txBody>
      </p:sp>
      <p:sp>
        <p:nvSpPr>
          <p:cNvPr id="3" name="Content Placeholder 2"/>
          <p:cNvSpPr>
            <a:spLocks noGrp="1"/>
          </p:cNvSpPr>
          <p:nvPr>
            <p:ph idx="1"/>
          </p:nvPr>
        </p:nvSpPr>
        <p:spPr/>
        <p:txBody>
          <a:bodyPr>
            <a:normAutofit/>
          </a:bodyPr>
          <a:lstStyle/>
          <a:p>
            <a:pPr lvl="0"/>
            <a:r>
              <a:rPr lang="en-US" dirty="0"/>
              <a:t>Many people need to feel that others understand their perspective before they are able to begin exploring possible solutions. One common communication error is to try to solve the problem before the other person is ready.</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Closet</a:t>
            </a:r>
            <a:endParaRPr lang="en-US" dirty="0"/>
          </a:p>
        </p:txBody>
      </p:sp>
      <p:grpSp>
        <p:nvGrpSpPr>
          <p:cNvPr id="10" name="Group 9"/>
          <p:cNvGrpSpPr/>
          <p:nvPr/>
        </p:nvGrpSpPr>
        <p:grpSpPr>
          <a:xfrm>
            <a:off x="3048000" y="3082568"/>
            <a:ext cx="3276600" cy="3775432"/>
            <a:chOff x="1447800" y="1752600"/>
            <a:chExt cx="5181600" cy="4918432"/>
          </a:xfrm>
        </p:grpSpPr>
        <p:pic>
          <p:nvPicPr>
            <p:cNvPr id="2051" name="Picture 3" descr="C:\Documents and Settings\LGBT\Local Settings\Temporary Internet Files\Content.IE5\6A6SDNC0\MCj02810460000[1].wmf"/>
            <p:cNvPicPr>
              <a:picLocks noChangeAspect="1" noChangeArrowheads="1"/>
            </p:cNvPicPr>
            <p:nvPr/>
          </p:nvPicPr>
          <p:blipFill>
            <a:blip r:embed="rId2" cstate="print"/>
            <a:srcRect/>
            <a:stretch>
              <a:fillRect/>
            </a:stretch>
          </p:blipFill>
          <p:spPr bwMode="auto">
            <a:xfrm>
              <a:off x="1447800" y="1752600"/>
              <a:ext cx="5181600" cy="4918432"/>
            </a:xfrm>
            <a:prstGeom prst="rect">
              <a:avLst/>
            </a:prstGeom>
            <a:noFill/>
          </p:spPr>
        </p:pic>
        <p:pic>
          <p:nvPicPr>
            <p:cNvPr id="2054" name="Picture 6" descr="C:\Documents and Settings\LGBT\Local Settings\Temporary Internet Files\Content.IE5\LE251MXQ\MCj03918060000[1].wmf"/>
            <p:cNvPicPr>
              <a:picLocks noChangeAspect="1" noChangeArrowheads="1"/>
            </p:cNvPicPr>
            <p:nvPr/>
          </p:nvPicPr>
          <p:blipFill>
            <a:blip r:embed="rId3" cstate="print"/>
            <a:srcRect/>
            <a:stretch>
              <a:fillRect/>
            </a:stretch>
          </p:blipFill>
          <p:spPr bwMode="auto">
            <a:xfrm>
              <a:off x="3505200" y="3200400"/>
              <a:ext cx="924939" cy="838200"/>
            </a:xfrm>
            <a:prstGeom prst="rect">
              <a:avLst/>
            </a:prstGeom>
            <a:noFill/>
          </p:spPr>
        </p:pic>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Closeted</a:t>
            </a:r>
            <a:endParaRPr lang="en-US" dirty="0"/>
          </a:p>
        </p:txBody>
      </p:sp>
      <p:sp>
        <p:nvSpPr>
          <p:cNvPr id="3" name="Content Placeholder 2"/>
          <p:cNvSpPr>
            <a:spLocks noGrp="1"/>
          </p:cNvSpPr>
          <p:nvPr>
            <p:ph idx="1"/>
          </p:nvPr>
        </p:nvSpPr>
        <p:spPr/>
        <p:txBody>
          <a:bodyPr/>
          <a:lstStyle/>
          <a:p>
            <a:r>
              <a:rPr lang="en-US" dirty="0" smtClean="0"/>
              <a:t>One who has not "come out of the closet" or who has come out to only a few people. One who may not be comfortable enough with their own sexuality to share it with others.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Outing</a:t>
            </a:r>
            <a:endParaRPr lang="en-US" dirty="0"/>
          </a:p>
        </p:txBody>
      </p:sp>
      <p:sp>
        <p:nvSpPr>
          <p:cNvPr id="3" name="Content Placeholder 2"/>
          <p:cNvSpPr>
            <a:spLocks noGrp="1"/>
          </p:cNvSpPr>
          <p:nvPr>
            <p:ph idx="1"/>
          </p:nvPr>
        </p:nvSpPr>
        <p:spPr/>
        <p:txBody>
          <a:bodyPr/>
          <a:lstStyle/>
          <a:p>
            <a:r>
              <a:rPr lang="en-US" dirty="0" smtClean="0"/>
              <a:t>To declare a person's identity publicly; people can out themselves, or someone can out them either with or without their permission (considered hostile).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Special Referrals</a:t>
            </a:r>
            <a:endParaRPr lang="en-US" dirty="0"/>
          </a:p>
        </p:txBody>
      </p:sp>
      <p:sp>
        <p:nvSpPr>
          <p:cNvPr id="3" name="Content Placeholder 2"/>
          <p:cNvSpPr>
            <a:spLocks noGrp="1"/>
          </p:cNvSpPr>
          <p:nvPr>
            <p:ph type="subTitle" idx="1"/>
          </p:nvPr>
        </p:nvSpPr>
        <p:spPr/>
        <p:txBody>
          <a:bodyPr>
            <a:normAutofit/>
          </a:bodyPr>
          <a:lstStyle/>
          <a:p>
            <a:pPr>
              <a:buNone/>
            </a:pPr>
            <a:r>
              <a:rPr lang="en-US" sz="3000" b="1" dirty="0"/>
              <a:t>	</a:t>
            </a:r>
            <a:endParaRPr lang="en-US" sz="3000" dirty="0"/>
          </a:p>
        </p:txBody>
      </p:sp>
      <p:pic>
        <p:nvPicPr>
          <p:cNvPr id="35842" name="Picture 2" descr="C:\Documents and Settings\LGBT\Local Settings\Temporary Internet Files\Content.IE5\39YDUKL8\MCj04349040000[1].png"/>
          <p:cNvPicPr>
            <a:picLocks noChangeAspect="1" noChangeArrowheads="1"/>
          </p:cNvPicPr>
          <p:nvPr/>
        </p:nvPicPr>
        <p:blipFill>
          <a:blip r:embed="rId2" cstate="print"/>
          <a:srcRect/>
          <a:stretch>
            <a:fillRect/>
          </a:stretch>
        </p:blipFill>
        <p:spPr bwMode="auto">
          <a:xfrm rot="21034056">
            <a:off x="1538327" y="792753"/>
            <a:ext cx="2880896" cy="2880896"/>
          </a:xfrm>
          <a:prstGeom prst="rect">
            <a:avLst/>
          </a:prstGeom>
          <a:noFill/>
        </p:spPr>
      </p:pic>
      <p:sp>
        <p:nvSpPr>
          <p:cNvPr id="6" name="Picture Placeholder 5"/>
          <p:cNvSpPr>
            <a:spLocks noGrp="1"/>
          </p:cNvSpPr>
          <p:nvPr>
            <p:ph type="pic" idx="13"/>
          </p:nvPr>
        </p:nvSpPr>
        <p:spPr/>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Coming Out</a:t>
            </a:r>
            <a:endParaRPr lang="en-US" dirty="0"/>
          </a:p>
        </p:txBody>
      </p:sp>
      <p:sp>
        <p:nvSpPr>
          <p:cNvPr id="3" name="Content Placeholder 2"/>
          <p:cNvSpPr>
            <a:spLocks noGrp="1"/>
          </p:cNvSpPr>
          <p:nvPr>
            <p:ph idx="1"/>
          </p:nvPr>
        </p:nvSpPr>
        <p:spPr/>
        <p:txBody>
          <a:bodyPr>
            <a:normAutofit/>
          </a:bodyPr>
          <a:lstStyle/>
          <a:p>
            <a:r>
              <a:rPr lang="en-US" dirty="0" smtClean="0"/>
              <a:t>The lifelong process of defining and proclaiming one’s non-heterosexual identity--there are two parts: coming out to oneself and then to others</a:t>
            </a:r>
          </a:p>
          <a:p>
            <a:r>
              <a:rPr lang="en-US" dirty="0" smtClean="0"/>
              <a:t>Coming out to oneself is perhaps the first step toward a positive understanding of one’s orientation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Coming Out As a Process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Coming out to others is often a difficult process</a:t>
            </a:r>
          </a:p>
          <a:p>
            <a:pPr lvl="1"/>
            <a:r>
              <a:rPr lang="en-US" dirty="0" smtClean="0"/>
              <a:t>Some view sexuality as a private matter</a:t>
            </a:r>
          </a:p>
          <a:p>
            <a:pPr lvl="1"/>
            <a:r>
              <a:rPr lang="en-US" dirty="0" smtClean="0"/>
              <a:t>Some fear rejection or being viewed only in terms of their sexuality</a:t>
            </a:r>
          </a:p>
          <a:p>
            <a:pPr lvl="1"/>
            <a:r>
              <a:rPr lang="en-US" dirty="0" smtClean="0"/>
              <a:t>Negative consequences are not uncommon</a:t>
            </a:r>
          </a:p>
          <a:p>
            <a:r>
              <a:rPr lang="en-US" dirty="0" smtClean="0"/>
              <a:t>“Passing” involves allowing others to assume heterosexuality, many times to avoid conflict, discomfort, or even danger</a:t>
            </a:r>
          </a:p>
          <a:p>
            <a:r>
              <a:rPr lang="en-US" dirty="0" smtClean="0"/>
              <a:t>It is possible to intentionally “pass” in some places and not in others</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Responding to Someone Coming Out</a:t>
            </a:r>
            <a:endParaRPr lang="en-US" dirty="0"/>
          </a:p>
        </p:txBody>
      </p:sp>
      <p:sp>
        <p:nvSpPr>
          <p:cNvPr id="9" name="Content Placeholder 8"/>
          <p:cNvSpPr>
            <a:spLocks noGrp="1"/>
          </p:cNvSpPr>
          <p:nvPr>
            <p:ph idx="1"/>
          </p:nvPr>
        </p:nvSpPr>
        <p:spPr/>
        <p:txBody>
          <a:bodyPr>
            <a:normAutofit fontScale="92500" lnSpcReduction="10000"/>
          </a:bodyPr>
          <a:lstStyle/>
          <a:p>
            <a:pPr lvl="0"/>
            <a:r>
              <a:rPr lang="en-US" dirty="0" smtClean="0"/>
              <a:t>The person is apt to have spent many hours in thoughtful preparation and shares the information with keen awareness of the possible risk. </a:t>
            </a:r>
          </a:p>
          <a:p>
            <a:pPr lvl="0"/>
            <a:r>
              <a:rPr lang="en-US" dirty="0" smtClean="0"/>
              <a:t>There is no way for the person to predict your reaction accurately. </a:t>
            </a:r>
          </a:p>
          <a:p>
            <a:pPr lvl="0"/>
            <a:r>
              <a:rPr lang="en-US" dirty="0" smtClean="0"/>
              <a:t>It is important to understand that the person has not changed. You may be shocked by their revelation, but remember this is still the same person as before. </a:t>
            </a:r>
          </a:p>
          <a:p>
            <a:pPr lvl="0"/>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Responding to Someone Coming Out</a:t>
            </a:r>
            <a:endParaRPr lang="en-US" dirty="0"/>
          </a:p>
        </p:txBody>
      </p:sp>
      <p:sp>
        <p:nvSpPr>
          <p:cNvPr id="3" name="Content Placeholder 2"/>
          <p:cNvSpPr>
            <a:spLocks noGrp="1"/>
          </p:cNvSpPr>
          <p:nvPr>
            <p:ph idx="1"/>
          </p:nvPr>
        </p:nvSpPr>
        <p:spPr>
          <a:xfrm>
            <a:off x="712788" y="3012142"/>
            <a:ext cx="7716838" cy="3541058"/>
          </a:xfrm>
        </p:spPr>
        <p:txBody>
          <a:bodyPr>
            <a:normAutofit fontScale="92500" lnSpcReduction="10000"/>
          </a:bodyPr>
          <a:lstStyle/>
          <a:p>
            <a:pPr lvl="0"/>
            <a:r>
              <a:rPr lang="en-US" dirty="0" smtClean="0"/>
              <a:t>Don't ask questions that would have been considered rude within the relationship before this disclosure. Some common reasonable questions are:</a:t>
            </a:r>
          </a:p>
          <a:p>
            <a:pPr lvl="1"/>
            <a:r>
              <a:rPr lang="en-US" dirty="0" smtClean="0"/>
              <a:t>How long have you known you were gay?</a:t>
            </a:r>
          </a:p>
          <a:p>
            <a:pPr lvl="1"/>
            <a:r>
              <a:rPr lang="en-US" dirty="0" smtClean="0"/>
              <a:t>Is there some way I can help?</a:t>
            </a:r>
          </a:p>
          <a:p>
            <a:pPr lvl="1"/>
            <a:r>
              <a:rPr lang="en-US" dirty="0" smtClean="0"/>
              <a:t>Have I ever offended you unknowingly?</a:t>
            </a:r>
          </a:p>
          <a:p>
            <a:r>
              <a:rPr lang="en-US" smtClean="0"/>
              <a:t>Just </a:t>
            </a:r>
            <a:r>
              <a:rPr lang="en-US" dirty="0" smtClean="0"/>
              <a:t>because someone has come out to you, they may not have come out to others</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Responding to Someone Coming Out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you know or suspect that someone you know is gay and have not yet been told, appreciate the fear and anxiety that inhabits the disclosure. </a:t>
            </a:r>
          </a:p>
          <a:p>
            <a:r>
              <a:rPr lang="en-US" dirty="0" smtClean="0"/>
              <a:t>All you can do, usually, is to make it openly known that you appreciate and support LGBT people. </a:t>
            </a:r>
          </a:p>
          <a:p>
            <a:r>
              <a:rPr lang="en-US" dirty="0" smtClean="0"/>
              <a:t>Actions speak louder than words—LGBT friends and LGBT-oriented reading materials in your home do more than announcements of pro-LGBT feelings, which can sound phony.</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Play Assignments</a:t>
            </a:r>
            <a:endParaRPr lang="en-US" dirty="0"/>
          </a:p>
        </p:txBody>
      </p:sp>
      <p:sp>
        <p:nvSpPr>
          <p:cNvPr id="3" name="Content Placeholder 2"/>
          <p:cNvSpPr>
            <a:spLocks noGrp="1"/>
          </p:cNvSpPr>
          <p:nvPr>
            <p:ph idx="1"/>
          </p:nvPr>
        </p:nvSpPr>
        <p:spPr/>
        <p:txBody>
          <a:bodyPr>
            <a:normAutofit fontScale="62500" lnSpcReduction="20000"/>
          </a:bodyPr>
          <a:lstStyle/>
          <a:p>
            <a:r>
              <a:rPr lang="en-US" u="sng" dirty="0" smtClean="0"/>
              <a:t>Ally </a:t>
            </a:r>
            <a:r>
              <a:rPr lang="en-US" dirty="0" smtClean="0"/>
              <a:t>		</a:t>
            </a:r>
            <a:r>
              <a:rPr lang="en-US" dirty="0" smtClean="0"/>
              <a:t>	</a:t>
            </a:r>
            <a:r>
              <a:rPr lang="en-US" b="1" u="sng" dirty="0" smtClean="0"/>
              <a:t>Person </a:t>
            </a:r>
            <a:r>
              <a:rPr lang="en-US" b="1" u="sng" dirty="0" smtClean="0"/>
              <a:t>in Need</a:t>
            </a:r>
          </a:p>
          <a:p>
            <a:r>
              <a:rPr lang="en-US" dirty="0" err="1" smtClean="0"/>
              <a:t>Lukman</a:t>
            </a:r>
            <a:r>
              <a:rPr lang="en-US" dirty="0" smtClean="0"/>
              <a:t> </a:t>
            </a:r>
            <a:r>
              <a:rPr lang="en-US" dirty="0" err="1" smtClean="0"/>
              <a:t>Arsalan</a:t>
            </a:r>
            <a:r>
              <a:rPr lang="en-US" dirty="0" smtClean="0"/>
              <a:t>	</a:t>
            </a:r>
            <a:r>
              <a:rPr lang="en-US" b="1" dirty="0" smtClean="0"/>
              <a:t>Megan Brannan</a:t>
            </a:r>
            <a:endParaRPr lang="en-US" b="1" dirty="0" smtClean="0"/>
          </a:p>
          <a:p>
            <a:r>
              <a:rPr lang="en-US" dirty="0" smtClean="0"/>
              <a:t>Elizabeth </a:t>
            </a:r>
            <a:r>
              <a:rPr lang="en-US" dirty="0" err="1" smtClean="0"/>
              <a:t>Bukis</a:t>
            </a:r>
            <a:r>
              <a:rPr lang="en-US" dirty="0" smtClean="0"/>
              <a:t>	</a:t>
            </a:r>
            <a:r>
              <a:rPr lang="en-US" dirty="0" smtClean="0"/>
              <a:t>	</a:t>
            </a:r>
            <a:r>
              <a:rPr lang="en-US" b="1" dirty="0" smtClean="0"/>
              <a:t>Rachel </a:t>
            </a:r>
            <a:r>
              <a:rPr lang="en-US" b="1" dirty="0" err="1" smtClean="0"/>
              <a:t>Daltry</a:t>
            </a:r>
            <a:endParaRPr lang="en-US" b="1" dirty="0" smtClean="0"/>
          </a:p>
          <a:p>
            <a:r>
              <a:rPr lang="en-US" dirty="0" smtClean="0"/>
              <a:t>Ken Gillespie</a:t>
            </a:r>
            <a:r>
              <a:rPr lang="en-US" dirty="0" smtClean="0"/>
              <a:t>	</a:t>
            </a:r>
            <a:r>
              <a:rPr lang="en-US" dirty="0" smtClean="0"/>
              <a:t>	</a:t>
            </a:r>
            <a:r>
              <a:rPr lang="en-US" b="1" dirty="0" smtClean="0"/>
              <a:t>Courtney </a:t>
            </a:r>
            <a:r>
              <a:rPr lang="en-US" b="1" dirty="0" err="1" smtClean="0"/>
              <a:t>Widger</a:t>
            </a:r>
            <a:endParaRPr lang="en-US" b="1" dirty="0" smtClean="0"/>
          </a:p>
          <a:p>
            <a:r>
              <a:rPr lang="en-US" dirty="0" smtClean="0"/>
              <a:t>Michelle Hector</a:t>
            </a:r>
            <a:r>
              <a:rPr lang="en-US" dirty="0" smtClean="0"/>
              <a:t>	</a:t>
            </a:r>
            <a:r>
              <a:rPr lang="en-US" dirty="0" smtClean="0"/>
              <a:t>	</a:t>
            </a:r>
            <a:r>
              <a:rPr lang="en-US" b="1" dirty="0" smtClean="0"/>
              <a:t>John Gray Williams</a:t>
            </a:r>
            <a:endParaRPr lang="en-US" b="1" dirty="0" smtClean="0"/>
          </a:p>
          <a:p>
            <a:r>
              <a:rPr lang="en-US" dirty="0" smtClean="0"/>
              <a:t>Deborah Hill</a:t>
            </a:r>
            <a:r>
              <a:rPr lang="en-US" dirty="0" smtClean="0"/>
              <a:t>	</a:t>
            </a:r>
            <a:r>
              <a:rPr lang="en-US" dirty="0" smtClean="0"/>
              <a:t>	</a:t>
            </a:r>
            <a:r>
              <a:rPr lang="en-US" b="1" dirty="0" smtClean="0"/>
              <a:t>Laura </a:t>
            </a:r>
            <a:r>
              <a:rPr lang="en-US" b="1" dirty="0" err="1" smtClean="0"/>
              <a:t>Devenney</a:t>
            </a:r>
            <a:endParaRPr lang="en-US" b="1" dirty="0" smtClean="0"/>
          </a:p>
          <a:p>
            <a:r>
              <a:rPr lang="en-US" dirty="0" smtClean="0"/>
              <a:t>Nicole Pepin</a:t>
            </a:r>
            <a:r>
              <a:rPr lang="en-US" dirty="0" smtClean="0"/>
              <a:t>	</a:t>
            </a:r>
            <a:r>
              <a:rPr lang="en-US" dirty="0" smtClean="0"/>
              <a:t>	</a:t>
            </a:r>
            <a:r>
              <a:rPr lang="en-US" b="1" dirty="0" smtClean="0"/>
              <a:t>Susan </a:t>
            </a:r>
            <a:r>
              <a:rPr lang="en-US" b="1" dirty="0" err="1" smtClean="0"/>
              <a:t>Coffing</a:t>
            </a:r>
            <a:endParaRPr lang="en-US" b="1" dirty="0" smtClean="0"/>
          </a:p>
          <a:p>
            <a:r>
              <a:rPr lang="en-US" dirty="0" smtClean="0"/>
              <a:t>Chris  Salter</a:t>
            </a:r>
            <a:r>
              <a:rPr lang="en-US" dirty="0" smtClean="0"/>
              <a:t>	</a:t>
            </a:r>
            <a:r>
              <a:rPr lang="en-US" dirty="0" smtClean="0"/>
              <a:t>	</a:t>
            </a:r>
            <a:r>
              <a:rPr lang="en-US" b="1" dirty="0" smtClean="0"/>
              <a:t>Lori </a:t>
            </a:r>
            <a:r>
              <a:rPr lang="en-US" b="1" dirty="0" err="1" smtClean="0"/>
              <a:t>Bielek</a:t>
            </a:r>
            <a:endParaRPr lang="en-US" b="1" dirty="0" smtClean="0"/>
          </a:p>
        </p:txBody>
      </p:sp>
      <p:cxnSp>
        <p:nvCxnSpPr>
          <p:cNvPr id="5" name="Straight Arrow Connector 4"/>
          <p:cNvCxnSpPr/>
          <p:nvPr/>
        </p:nvCxnSpPr>
        <p:spPr>
          <a:xfrm>
            <a:off x="1981200" y="3124200"/>
            <a:ext cx="114300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819400" y="3581400"/>
            <a:ext cx="53340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743200" y="4038600"/>
            <a:ext cx="60960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438400" y="4419600"/>
            <a:ext cx="91440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514600" y="6172200"/>
            <a:ext cx="83820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438400" y="5715000"/>
            <a:ext cx="91440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514600" y="5334000"/>
            <a:ext cx="83820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667000" y="4876800"/>
            <a:ext cx="68580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Six Steps for Attentive Listening</a:t>
            </a:r>
            <a:endParaRPr lang="en-US" dirty="0"/>
          </a:p>
        </p:txBody>
      </p:sp>
      <p:sp>
        <p:nvSpPr>
          <p:cNvPr id="3" name="Content Placeholder 2"/>
          <p:cNvSpPr>
            <a:spLocks noGrp="1"/>
          </p:cNvSpPr>
          <p:nvPr>
            <p:ph sz="half" idx="1"/>
          </p:nvPr>
        </p:nvSpPr>
        <p:spPr/>
        <p:txBody>
          <a:bodyPr/>
          <a:lstStyle/>
          <a:p>
            <a:r>
              <a:rPr lang="en-US" dirty="0" smtClean="0"/>
              <a:t>Focus on the person who is talking</a:t>
            </a:r>
          </a:p>
          <a:p>
            <a:r>
              <a:rPr lang="en-US" dirty="0" smtClean="0"/>
              <a:t>Be aware of the person’s feelings</a:t>
            </a:r>
          </a:p>
          <a:p>
            <a:r>
              <a:rPr lang="en-US" dirty="0" smtClean="0"/>
              <a:t>Show that you understand what is being said</a:t>
            </a:r>
            <a:endParaRPr lang="en-US" dirty="0"/>
          </a:p>
        </p:txBody>
      </p:sp>
      <p:sp>
        <p:nvSpPr>
          <p:cNvPr id="4" name="Content Placeholder 3"/>
          <p:cNvSpPr>
            <a:spLocks noGrp="1"/>
          </p:cNvSpPr>
          <p:nvPr>
            <p:ph sz="half" idx="2"/>
          </p:nvPr>
        </p:nvSpPr>
        <p:spPr/>
        <p:txBody>
          <a:bodyPr/>
          <a:lstStyle/>
          <a:p>
            <a:r>
              <a:rPr lang="en-US" dirty="0" smtClean="0"/>
              <a:t>Show that you understand what is being said</a:t>
            </a:r>
          </a:p>
          <a:p>
            <a:r>
              <a:rPr lang="en-US" dirty="0" smtClean="0"/>
              <a:t>Focus on the most important parts</a:t>
            </a:r>
          </a:p>
          <a:p>
            <a:r>
              <a:rPr lang="en-US" dirty="0" smtClean="0"/>
              <a:t>Listen fully before suggesting a solution</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Questions/Comments?</a:t>
            </a:r>
            <a:endParaRPr lang="en-US" dirty="0"/>
          </a:p>
        </p:txBody>
      </p:sp>
      <p:pic>
        <p:nvPicPr>
          <p:cNvPr id="10" name="Picture Placeholder 9" descr="gayclipart.png"/>
          <p:cNvPicPr>
            <a:picLocks noGrp="1" noChangeAspect="1"/>
          </p:cNvPicPr>
          <p:nvPr>
            <p:ph type="pic" idx="13"/>
          </p:nvPr>
        </p:nvPicPr>
        <p:blipFill>
          <a:blip r:embed="rId2" cstate="print"/>
          <a:srcRect l="-12177" r="-12177"/>
          <a:stretch>
            <a:fillRect/>
          </a:stretch>
        </p:blipFill>
        <p:spPr/>
      </p:pic>
      <p:sp>
        <p:nvSpPr>
          <p:cNvPr id="6" name="Content Placeholder 5"/>
          <p:cNvSpPr>
            <a:spLocks noGrp="1"/>
          </p:cNvSpPr>
          <p:nvPr>
            <p:ph type="subTitle" idx="1"/>
          </p:nvPr>
        </p:nvSpPr>
        <p:spPr/>
        <p:txBody>
          <a:bodyPr>
            <a:normAutofit/>
          </a:bodyPr>
          <a:lstStyle/>
          <a:p>
            <a:r>
              <a:rPr lang="en-US" dirty="0" smtClean="0"/>
              <a:t>Office of Equity and Inclusion</a:t>
            </a:r>
          </a:p>
          <a:p>
            <a:r>
              <a:rPr lang="en-US" dirty="0" smtClean="0"/>
              <a:t>305 Hullihen Hall</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Sexual Harassment and Sexual Assault</a:t>
            </a:r>
            <a:endParaRPr lang="en-US" dirty="0"/>
          </a:p>
        </p:txBody>
      </p:sp>
      <p:sp>
        <p:nvSpPr>
          <p:cNvPr id="3" name="Content Placeholder 2"/>
          <p:cNvSpPr>
            <a:spLocks noGrp="1"/>
          </p:cNvSpPr>
          <p:nvPr>
            <p:ph idx="1"/>
          </p:nvPr>
        </p:nvSpPr>
        <p:spPr/>
        <p:txBody>
          <a:bodyPr>
            <a:normAutofit/>
          </a:bodyPr>
          <a:lstStyle/>
          <a:p>
            <a:r>
              <a:rPr lang="en-US" dirty="0" smtClean="0"/>
              <a:t>LGBT individuals are just as likely to be sexually harassed or assaulted as heterosexuals, but are less likely to report such offenses, or receive the support necessary to adequately respond to the offense. UD is committed to eliminating such offenses, including those offenses perpetrated against LGBT individuals, and to providing ample support for victims.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Sexual Harassment …</a:t>
            </a:r>
            <a:endParaRPr lang="en-US" dirty="0"/>
          </a:p>
        </p:txBody>
      </p:sp>
      <p:sp>
        <p:nvSpPr>
          <p:cNvPr id="3" name="Content Placeholder 2"/>
          <p:cNvSpPr>
            <a:spLocks noGrp="1"/>
          </p:cNvSpPr>
          <p:nvPr>
            <p:ph sz="half" idx="1"/>
          </p:nvPr>
        </p:nvSpPr>
        <p:spPr/>
        <p:txBody>
          <a:bodyPr>
            <a:noAutofit/>
          </a:bodyPr>
          <a:lstStyle/>
          <a:p>
            <a:r>
              <a:rPr lang="en-US" sz="2400" dirty="0" smtClean="0"/>
              <a:t>…is defined as unwelcome sexual advances, requests for sexual favors, and other verbal or physical conduct of a sexual nature when…</a:t>
            </a:r>
          </a:p>
          <a:p>
            <a:endParaRPr lang="en-US" dirty="0"/>
          </a:p>
        </p:txBody>
      </p:sp>
      <p:sp>
        <p:nvSpPr>
          <p:cNvPr id="4" name="Content Placeholder 3"/>
          <p:cNvSpPr>
            <a:spLocks noGrp="1"/>
          </p:cNvSpPr>
          <p:nvPr>
            <p:ph sz="half" idx="2"/>
          </p:nvPr>
        </p:nvSpPr>
        <p:spPr/>
        <p:txBody>
          <a:bodyPr>
            <a:normAutofit fontScale="70000" lnSpcReduction="20000"/>
          </a:bodyPr>
          <a:lstStyle/>
          <a:p>
            <a:pPr lvl="0"/>
            <a:r>
              <a:rPr lang="en-US" dirty="0" smtClean="0"/>
              <a:t>submission to such conduct is made either explicitly or implicitly a term or condition of an individual's employment or academic advancement,</a:t>
            </a:r>
          </a:p>
          <a:p>
            <a:pPr lvl="0"/>
            <a:r>
              <a:rPr lang="en-US" dirty="0" smtClean="0"/>
              <a:t>submission to or rejection of such conduct by an individual is used as the basis for employment decisions or academic decisions affecting such individual, or</a:t>
            </a:r>
          </a:p>
          <a:p>
            <a:pPr lvl="0"/>
            <a:r>
              <a:rPr lang="en-US" dirty="0" smtClean="0"/>
              <a:t>such conduct has the purpose or effect of unreasonably interfering with an individual's work or academic performance or creating an intimidating, hostile, or offensive working or academic environment.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Examples of Violations </a:t>
            </a:r>
            <a:r>
              <a:rPr lang="en-US" b="1" dirty="0"/>
              <a:t>of the Sexual </a:t>
            </a:r>
            <a:r>
              <a:rPr lang="en-US" b="1" dirty="0" smtClean="0"/>
              <a:t>Harassment Policy</a:t>
            </a:r>
            <a:endParaRPr lang="en-US" dirty="0"/>
          </a:p>
        </p:txBody>
      </p:sp>
      <p:sp>
        <p:nvSpPr>
          <p:cNvPr id="3" name="Content Placeholder 2"/>
          <p:cNvSpPr>
            <a:spLocks noGrp="1"/>
          </p:cNvSpPr>
          <p:nvPr>
            <p:ph sz="half" idx="1"/>
          </p:nvPr>
        </p:nvSpPr>
        <p:spPr/>
        <p:txBody>
          <a:bodyPr>
            <a:normAutofit fontScale="85000" lnSpcReduction="20000"/>
          </a:bodyPr>
          <a:lstStyle/>
          <a:p>
            <a:pPr lvl="0"/>
            <a:r>
              <a:rPr lang="en-US" dirty="0" smtClean="0"/>
              <a:t>demand </a:t>
            </a:r>
            <a:r>
              <a:rPr lang="en-US" dirty="0"/>
              <a:t>for sexual favors accompanied by threats or </a:t>
            </a:r>
            <a:r>
              <a:rPr lang="en-US" dirty="0" smtClean="0"/>
              <a:t>promises</a:t>
            </a:r>
          </a:p>
          <a:p>
            <a:r>
              <a:rPr lang="en-US" dirty="0" smtClean="0"/>
              <a:t>persistent, unwelcome flirtation, requests for dates, advances or propositions of a sexual nature</a:t>
            </a:r>
          </a:p>
          <a:p>
            <a:r>
              <a:rPr lang="en-US" dirty="0" smtClean="0"/>
              <a:t>unwanted touching such as patting, pinching, hugging or repeated brushing against an individual's body</a:t>
            </a:r>
          </a:p>
          <a:p>
            <a:pPr lvl="0"/>
            <a:endParaRPr lang="en-US" dirty="0" smtClean="0"/>
          </a:p>
          <a:p>
            <a:endParaRPr lang="en-US" dirty="0"/>
          </a:p>
        </p:txBody>
      </p:sp>
      <p:sp>
        <p:nvSpPr>
          <p:cNvPr id="4" name="Content Placeholder 3"/>
          <p:cNvSpPr>
            <a:spLocks noGrp="1"/>
          </p:cNvSpPr>
          <p:nvPr>
            <p:ph sz="half" idx="2"/>
          </p:nvPr>
        </p:nvSpPr>
        <p:spPr/>
        <p:txBody>
          <a:bodyPr>
            <a:normAutofit fontScale="85000" lnSpcReduction="20000"/>
          </a:bodyPr>
          <a:lstStyle/>
          <a:p>
            <a:r>
              <a:rPr lang="en-US" dirty="0" smtClean="0"/>
              <a:t>repeated </a:t>
            </a:r>
            <a:r>
              <a:rPr lang="en-US" dirty="0"/>
              <a:t>degrading or insulting comments that demean an individual's sexuality or sex</a:t>
            </a:r>
          </a:p>
          <a:p>
            <a:pPr lvl="0"/>
            <a:r>
              <a:rPr lang="en-US" dirty="0"/>
              <a:t>unwarranted displays of sexually suggestive objects or </a:t>
            </a:r>
            <a:r>
              <a:rPr lang="en-US" dirty="0" smtClean="0"/>
              <a:t>pictures</a:t>
            </a:r>
          </a:p>
          <a:p>
            <a:r>
              <a:rPr lang="en-US" dirty="0"/>
              <a:t>sexual </a:t>
            </a:r>
            <a:r>
              <a:rPr lang="en-US" dirty="0" smtClean="0"/>
              <a:t>assault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If a sexual assault victim comes to you…</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Listen – be supportive and non-judgmental.</a:t>
            </a:r>
          </a:p>
          <a:p>
            <a:r>
              <a:rPr lang="en-US" dirty="0" smtClean="0"/>
              <a:t>Make it clear that the sexual assault was not the victim/survivor's fault.</a:t>
            </a:r>
          </a:p>
          <a:p>
            <a:r>
              <a:rPr lang="en-US" dirty="0" smtClean="0"/>
              <a:t>Let the victim/survivor choose which details to relate.</a:t>
            </a:r>
          </a:p>
          <a:p>
            <a:r>
              <a:rPr lang="en-US" dirty="0" smtClean="0"/>
              <a:t>Let the victim/survivor decide what actions to take to help her/him regain control. If you are uncertain what the victim/survivor wants from you, ask.</a:t>
            </a:r>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a sexual assault victim comes to you…</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Offer options. Suggest calling the police; seeking medical attention; calling Sexual Offense Support (SOS), rape crisis-</a:t>
            </a:r>
            <a:r>
              <a:rPr lang="en-US" dirty="0" err="1" smtClean="0"/>
              <a:t>ContactLifeline</a:t>
            </a:r>
            <a:r>
              <a:rPr lang="en-US" dirty="0" smtClean="0"/>
              <a:t>, and/or the Center for Counseling and Student Development for emotional support; and telling others about the assault.</a:t>
            </a:r>
          </a:p>
          <a:p>
            <a:r>
              <a:rPr lang="en-US" dirty="0" smtClean="0"/>
              <a:t>Don't let your own emotions color your response. A sexual assault often has an impact on people close to the victim/survivor. Don't be afraid to call one of the organizations below to get support for yourself.</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Mental Health Referrals</a:t>
            </a:r>
            <a:endParaRPr lang="en-US" dirty="0"/>
          </a:p>
        </p:txBody>
      </p:sp>
      <p:sp>
        <p:nvSpPr>
          <p:cNvPr id="3" name="Content Placeholder 2"/>
          <p:cNvSpPr>
            <a:spLocks noGrp="1"/>
          </p:cNvSpPr>
          <p:nvPr>
            <p:ph idx="1"/>
          </p:nvPr>
        </p:nvSpPr>
        <p:spPr/>
        <p:txBody>
          <a:bodyPr>
            <a:normAutofit fontScale="92500" lnSpcReduction="20000"/>
          </a:bodyPr>
          <a:lstStyle/>
          <a:p>
            <a:pPr lvl="0"/>
            <a:r>
              <a:rPr lang="en-US" dirty="0" smtClean="0"/>
              <a:t>Drop in grades/academic performance</a:t>
            </a:r>
            <a:br>
              <a:rPr lang="en-US" dirty="0" smtClean="0"/>
            </a:br>
            <a:endParaRPr lang="en-US" dirty="0" smtClean="0"/>
          </a:p>
          <a:p>
            <a:pPr lvl="0"/>
            <a:r>
              <a:rPr lang="en-US" dirty="0" smtClean="0"/>
              <a:t>Inability to continue daily routines (jobs, classes, etc.)</a:t>
            </a:r>
          </a:p>
          <a:p>
            <a:pPr lvl="0"/>
            <a:r>
              <a:rPr lang="en-US" dirty="0" smtClean="0"/>
              <a:t>Expression of thoughts or feelings about harming him/herself or others. </a:t>
            </a:r>
            <a:br>
              <a:rPr lang="en-US" dirty="0" smtClean="0"/>
            </a:br>
            <a:endParaRPr lang="en-US" dirty="0" smtClean="0"/>
          </a:p>
          <a:p>
            <a:pPr lvl="0"/>
            <a:r>
              <a:rPr lang="en-US" dirty="0" smtClean="0"/>
              <a:t>Expression of a lack of support. </a:t>
            </a:r>
            <a:br>
              <a:rPr lang="en-US" dirty="0" smtClean="0"/>
            </a:b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Mental Health Referrals</a:t>
            </a:r>
            <a:endParaRPr lang="en-US" dirty="0"/>
          </a:p>
        </p:txBody>
      </p:sp>
      <p:sp>
        <p:nvSpPr>
          <p:cNvPr id="5" name="Content Placeholder 4"/>
          <p:cNvSpPr>
            <a:spLocks noGrp="1"/>
          </p:cNvSpPr>
          <p:nvPr>
            <p:ph idx="1"/>
          </p:nvPr>
        </p:nvSpPr>
        <p:spPr/>
        <p:txBody>
          <a:bodyPr/>
          <a:lstStyle/>
          <a:p>
            <a:r>
              <a:rPr lang="en-US" b="1" dirty="0" smtClean="0"/>
              <a:t>For students who may require Mental Health assistance, call the Center for Counseling and Student Development at 831-2141.</a:t>
            </a:r>
            <a:endParaRPr lang="en-US" dirty="0" smtClean="0"/>
          </a:p>
          <a:p>
            <a:r>
              <a:rPr lang="en-US" b="1" dirty="0" smtClean="0"/>
              <a:t>For faculty and staff who may require Mental Health assistance, call the Faculty and Staff Assistance Program at 831-2414.</a:t>
            </a: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ky">
  <a:themeElements>
    <a:clrScheme name="Sky">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Sky">
      <a:majorFont>
        <a:latin typeface="Arial Rounded MT Bold"/>
        <a:ea typeface=""/>
        <a:cs typeface=""/>
        <a:font script="Jpan" typeface="ＭＳ Ｐゴシック"/>
      </a:majorFont>
      <a:minorFont>
        <a:latin typeface="Arial Rounded MT Bold"/>
        <a:ea typeface=""/>
        <a:cs typeface=""/>
        <a:font script="Jpan" typeface="ＭＳ Ｐゴシック"/>
      </a:minorFont>
    </a:fontScheme>
    <a:fmtScheme name="Sky">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Sky.thmx</Template>
  <TotalTime>1840</TotalTime>
  <Words>1210</Words>
  <Application>Microsoft Office PowerPoint</Application>
  <PresentationFormat>On-screen Show (4:3)</PresentationFormat>
  <Paragraphs>106</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Sky</vt:lpstr>
      <vt:lpstr>Allies Training Program Part II</vt:lpstr>
      <vt:lpstr>Special Referrals</vt:lpstr>
      <vt:lpstr>Sexual Harassment and Sexual Assault</vt:lpstr>
      <vt:lpstr>Sexual Harassment …</vt:lpstr>
      <vt:lpstr>Examples of Violations of the Sexual Harassment Policy</vt:lpstr>
      <vt:lpstr>If a sexual assault victim comes to you…</vt:lpstr>
      <vt:lpstr>If a sexual assault victim comes to you…</vt:lpstr>
      <vt:lpstr>Mental Health Referrals</vt:lpstr>
      <vt:lpstr>Mental Health Referrals</vt:lpstr>
      <vt:lpstr>Six Steps for Attentive Listening</vt:lpstr>
      <vt:lpstr>1. Focus on the person who is talking</vt:lpstr>
      <vt:lpstr>2. Be aware of the talker’s feelings</vt:lpstr>
      <vt:lpstr>3. Show that you understand what is being said </vt:lpstr>
      <vt:lpstr>4. Focus on the most important parts…</vt:lpstr>
      <vt:lpstr>5. Suspend your own judgments</vt:lpstr>
      <vt:lpstr>6. Listen fully before suggesting a solution</vt:lpstr>
      <vt:lpstr>The Closet</vt:lpstr>
      <vt:lpstr>Closeted</vt:lpstr>
      <vt:lpstr>Outing</vt:lpstr>
      <vt:lpstr>Coming Out</vt:lpstr>
      <vt:lpstr>Coming Out As a Process</vt:lpstr>
      <vt:lpstr>Responding to Someone Coming Out</vt:lpstr>
      <vt:lpstr>Responding to Someone Coming Out</vt:lpstr>
      <vt:lpstr>Responding to Someone Coming Out</vt:lpstr>
      <vt:lpstr>Role Play Assignments</vt:lpstr>
      <vt:lpstr>Six Steps for Attentive Listening</vt:lpstr>
      <vt:lpstr>Questions/Comments?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Homophobia and Heterosexism</dc:title>
  <dc:creator>Grad</dc:creator>
  <cp:lastModifiedBy>Grad Assistant</cp:lastModifiedBy>
  <cp:revision>144</cp:revision>
  <dcterms:created xsi:type="dcterms:W3CDTF">2010-04-07T03:39:12Z</dcterms:created>
  <dcterms:modified xsi:type="dcterms:W3CDTF">2010-10-27T14:58:55Z</dcterms:modified>
</cp:coreProperties>
</file>